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2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3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4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5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6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7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8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9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0.xml" ContentType="application/vnd.openxmlformats-officedocument.presentationml.notesSlide+xml"/>
  <Override PartName="/ppt/tags/tag59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6"/>
  </p:notesMasterIdLst>
  <p:sldIdLst>
    <p:sldId id="260" r:id="rId5"/>
    <p:sldId id="263" r:id="rId6"/>
    <p:sldId id="264" r:id="rId7"/>
    <p:sldId id="266" r:id="rId8"/>
    <p:sldId id="267" r:id="rId9"/>
    <p:sldId id="268" r:id="rId10"/>
    <p:sldId id="281" r:id="rId11"/>
    <p:sldId id="274" r:id="rId12"/>
    <p:sldId id="275" r:id="rId13"/>
    <p:sldId id="276" r:id="rId14"/>
    <p:sldId id="282" r:id="rId15"/>
  </p:sldIdLst>
  <p:sldSz cx="9144000" cy="6858000" type="screen4x3"/>
  <p:notesSz cx="6858000" cy="9144000"/>
  <p:custDataLst>
    <p:tags r:id="rId1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86" autoAdjust="0"/>
    <p:restoredTop sz="86944" autoAdjust="0"/>
  </p:normalViewPr>
  <p:slideViewPr>
    <p:cSldViewPr>
      <p:cViewPr>
        <p:scale>
          <a:sx n="106" d="100"/>
          <a:sy n="106" d="100"/>
        </p:scale>
        <p:origin x="-1312" y="6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tags" Target="tags/tag1.xml"/><Relationship Id="rId19" Type="http://schemas.openxmlformats.org/officeDocument/2006/relationships/presProps" Target="presProp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45024-0BD0-47A7-97EE-3F42B7F76E61}" type="datetimeFigureOut">
              <a:rPr lang="en-US" smtClean="0"/>
              <a:t>19/09/14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F403D2-E378-44B9-9214-30075DBF7DA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352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5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3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3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4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4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5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5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15000"/>
              </a:lnSpc>
              <a:spcBef>
                <a:spcPts val="421"/>
              </a:spcBef>
            </a:pP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In 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this module, I will discuss the end-to-end process for DNA sequencing with </a:t>
            </a:r>
            <a:r>
              <a:rPr lang="en-US" b="1" dirty="0" smtClean="0">
                <a:solidFill>
                  <a:srgbClr val="000000"/>
                </a:solidFill>
                <a:ea typeface="Times New Roman"/>
                <a:cs typeface="Calibri"/>
              </a:rPr>
              <a:t>PacBio </a:t>
            </a:r>
            <a:r>
              <a:rPr lang="en-US" b="1" i="1" dirty="0">
                <a:solidFill>
                  <a:srgbClr val="000000"/>
                </a:solidFill>
                <a:ea typeface="Times New Roman"/>
                <a:cs typeface="Calibri"/>
              </a:rPr>
              <a:t>RS</a:t>
            </a:r>
            <a:r>
              <a:rPr lang="en-US" b="1" dirty="0">
                <a:solidFill>
                  <a:srgbClr val="000000"/>
                </a:solidFill>
                <a:ea typeface="Times New Roman"/>
                <a:cs typeface="Calibri"/>
              </a:rPr>
              <a:t> </a:t>
            </a:r>
            <a:r>
              <a:rPr lang="en-US" b="0" dirty="0">
                <a:solidFill>
                  <a:srgbClr val="000000"/>
                </a:solidFill>
                <a:ea typeface="Times New Roman"/>
                <a:cs typeface="Calibri"/>
              </a:rPr>
              <a:t>s</a:t>
            </a:r>
            <a:r>
              <a:rPr lang="en-US" b="0" dirty="0" smtClean="0">
                <a:solidFill>
                  <a:srgbClr val="000000"/>
                </a:solidFill>
                <a:ea typeface="Times New Roman"/>
                <a:cs typeface="Calibri"/>
              </a:rPr>
              <a:t>ystem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endParaRPr lang="en-US" dirty="0">
              <a:ea typeface="Times New Roman"/>
              <a:cs typeface="Times New Roman"/>
            </a:endParaRPr>
          </a:p>
          <a:p>
            <a:pPr>
              <a:lnSpc>
                <a:spcPct val="115000"/>
              </a:lnSpc>
              <a:spcBef>
                <a:spcPts val="421"/>
              </a:spcBef>
            </a:pPr>
            <a:r>
              <a:rPr lang="en-US" dirty="0">
                <a:latin typeface="Times New Roman"/>
                <a:ea typeface="Times New Roman"/>
                <a:cs typeface="Times New Roman"/>
              </a:rPr>
              <a:t> </a:t>
            </a:r>
            <a:endParaRPr lang="en-US" dirty="0">
              <a:ea typeface="Times New Roman"/>
              <a:cs typeface="Times New Roman"/>
            </a:endParaRPr>
          </a:p>
        </p:txBody>
      </p:sp>
      <p:sp>
        <p:nvSpPr>
          <p:cNvPr id="1536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300439B-3CA9-42A6-9562-9D4865B5E185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/>
          </a:p>
        </p:txBody>
      </p:sp>
      <p:sp>
        <p:nvSpPr>
          <p:cNvPr id="15363" name="Slide Image Placeholder 10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901B6A-BC97-4C08-8542-5FCF1B12371B}" type="slidenum">
              <a:rPr lang="en-US"/>
              <a:pPr/>
              <a:t>10</a:t>
            </a:fld>
            <a:endParaRPr lang="en-US"/>
          </a:p>
        </p:txBody>
      </p:sp>
      <p:sp>
        <p:nvSpPr>
          <p:cNvPr id="34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6959" y="686346"/>
            <a:ext cx="4545635" cy="3428610"/>
          </a:xfrm>
          <a:ln/>
        </p:spPr>
      </p:sp>
      <p:sp>
        <p:nvSpPr>
          <p:cNvPr id="3470339" name="Rectangle 3"/>
          <p:cNvSpPr>
            <a:spLocks noGrp="1" noChangeArrowheads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915022" y="4342700"/>
            <a:ext cx="5027959" cy="4114956"/>
          </a:xfrm>
        </p:spPr>
        <p:txBody>
          <a:bodyPr/>
          <a:lstStyle/>
          <a:p>
            <a:pPr>
              <a:lnSpc>
                <a:spcPct val="115000"/>
              </a:lnSpc>
              <a:spcBef>
                <a:spcPts val="421"/>
              </a:spcBef>
            </a:pPr>
            <a:r>
              <a:rPr lang="en-US" b="1" dirty="0" smtClean="0">
                <a:solidFill>
                  <a:srgbClr val="000000"/>
                </a:solidFill>
                <a:ea typeface="Times New Roman"/>
                <a:cs typeface="Calibri"/>
              </a:rPr>
              <a:t>SMRT </a:t>
            </a:r>
            <a:r>
              <a:rPr lang="en-US" b="1" dirty="0">
                <a:solidFill>
                  <a:srgbClr val="000000"/>
                </a:solidFill>
                <a:ea typeface="Times New Roman"/>
                <a:cs typeface="Calibri"/>
              </a:rPr>
              <a:t>View 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is a scalable and extensible framework for graphical data exploration that allows you to visualize and interact with secondary analysis sequencing data. </a:t>
            </a: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Graphical 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representations of variants, quality values, and other metrics along with rich annotations provide you with a broad range of ways to analyze the data</a:t>
            </a: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.</a:t>
            </a:r>
            <a:endParaRPr lang="en-US" dirty="0">
              <a:ea typeface="Times New Roman"/>
              <a:cs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overview of PacBio </a:t>
            </a:r>
            <a:r>
              <a:rPr lang="en-US" i="1" dirty="0" smtClean="0"/>
              <a:t>RS</a:t>
            </a:r>
            <a:r>
              <a:rPr lang="en-US" dirty="0" smtClean="0"/>
              <a:t> workflow</a:t>
            </a:r>
            <a:r>
              <a:rPr lang="en-US" baseline="0" dirty="0" smtClean="0"/>
              <a:t> </a:t>
            </a:r>
            <a:r>
              <a:rPr lang="en-US" dirty="0" smtClean="0"/>
              <a:t>is available</a:t>
            </a:r>
            <a:r>
              <a:rPr lang="en-US" baseline="0" dirty="0" smtClean="0"/>
              <a:t> as self-paced eLearning module from the </a:t>
            </a:r>
            <a:r>
              <a:rPr lang="en-US" b="1" baseline="0" dirty="0" smtClean="0"/>
              <a:t>PacBio Customer Portal</a:t>
            </a:r>
            <a:r>
              <a:rPr lang="en-US" baseline="0" dirty="0" smtClean="0"/>
              <a:t>. Login to the PacBio Portal and go to the </a:t>
            </a:r>
            <a:r>
              <a:rPr lang="en-US" b="1" baseline="0" dirty="0" smtClean="0"/>
              <a:t>Training</a:t>
            </a:r>
            <a:r>
              <a:rPr lang="en-US" baseline="0" dirty="0" smtClean="0"/>
              <a:t> Tab. Click on the </a:t>
            </a:r>
            <a:r>
              <a:rPr lang="en-US" b="1" baseline="0" dirty="0" smtClean="0"/>
              <a:t>Product Training </a:t>
            </a:r>
            <a:r>
              <a:rPr lang="en-US" baseline="0" dirty="0" smtClean="0"/>
              <a:t>icon and select </a:t>
            </a:r>
            <a:r>
              <a:rPr lang="en-US" b="1" baseline="0" dirty="0" smtClean="0"/>
              <a:t>PacBio </a:t>
            </a:r>
            <a:r>
              <a:rPr lang="en-US" b="1" i="1" baseline="0" dirty="0" smtClean="0"/>
              <a:t>RS</a:t>
            </a:r>
            <a:r>
              <a:rPr lang="en-US" b="1" baseline="0" dirty="0" smtClean="0"/>
              <a:t> Workflow </a:t>
            </a:r>
            <a:r>
              <a:rPr lang="en-US" baseline="0" dirty="0" smtClean="0"/>
              <a:t>icon to launch the eLearning module.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F403D2-E378-44B9-9214-30075DBF7DA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199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076032C1-BF2B-4765-8092-8F0084B69C52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pPr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The workflow of DNA sequencing with </a:t>
            </a:r>
            <a:r>
              <a:rPr lang="en-US" b="1" dirty="0" smtClean="0">
                <a:solidFill>
                  <a:srgbClr val="000000"/>
                </a:solidFill>
                <a:ea typeface="Times New Roman"/>
                <a:cs typeface="Calibri"/>
              </a:rPr>
              <a:t>PacBio </a:t>
            </a:r>
            <a:r>
              <a:rPr lang="en-US" b="1" i="1" dirty="0">
                <a:solidFill>
                  <a:srgbClr val="000000"/>
                </a:solidFill>
                <a:ea typeface="Times New Roman"/>
                <a:cs typeface="Calibri"/>
              </a:rPr>
              <a:t>RS</a:t>
            </a:r>
            <a:r>
              <a:rPr lang="en-US" b="1" dirty="0">
                <a:solidFill>
                  <a:srgbClr val="000000"/>
                </a:solidFill>
                <a:ea typeface="Times New Roman"/>
                <a:cs typeface="Calibri"/>
              </a:rPr>
              <a:t> 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can be explained in these seven </a:t>
            </a: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steps.</a:t>
            </a:r>
            <a:r>
              <a:rPr lang="en-US" baseline="0" dirty="0" smtClean="0">
                <a:solidFill>
                  <a:srgbClr val="000000"/>
                </a:solidFill>
                <a:ea typeface="Times New Roman"/>
                <a:cs typeface="Calibri"/>
              </a:rPr>
              <a:t> </a:t>
            </a:r>
          </a:p>
          <a:p>
            <a:pPr marL="168038" indent="-168038">
              <a:lnSpc>
                <a:spcPct val="115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First 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the DNA sample is prepared to create </a:t>
            </a:r>
            <a:r>
              <a:rPr lang="en-US" b="1" dirty="0">
                <a:solidFill>
                  <a:srgbClr val="000000"/>
                </a:solidFill>
                <a:ea typeface="Times New Roman"/>
                <a:cs typeface="Calibri"/>
              </a:rPr>
              <a:t>SMRTbell </a:t>
            </a:r>
            <a:r>
              <a:rPr lang="en-US" b="0" dirty="0">
                <a:solidFill>
                  <a:srgbClr val="000000"/>
                </a:solidFill>
                <a:ea typeface="Times New Roman"/>
                <a:cs typeface="Calibri"/>
              </a:rPr>
              <a:t>libraries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. </a:t>
            </a:r>
            <a:endParaRPr lang="en-US" dirty="0">
              <a:solidFill>
                <a:schemeClr val="tx1"/>
              </a:solidFill>
              <a:ea typeface="Times New Roman"/>
              <a:cs typeface="Times New Roman"/>
            </a:endParaRPr>
          </a:p>
          <a:p>
            <a:pPr marL="168038" indent="-168038">
              <a:lnSpc>
                <a:spcPct val="115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A 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r</a:t>
            </a: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un 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d</a:t>
            </a: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esign 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is then created on </a:t>
            </a:r>
            <a:r>
              <a:rPr lang="en-US" b="1" dirty="0">
                <a:solidFill>
                  <a:srgbClr val="000000"/>
                </a:solidFill>
                <a:ea typeface="Times New Roman"/>
                <a:cs typeface="Calibri"/>
              </a:rPr>
              <a:t>RS Remote 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software </a:t>
            </a: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to 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define the sequencing </a:t>
            </a: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run.</a:t>
            </a:r>
            <a:endParaRPr lang="en-US" dirty="0">
              <a:solidFill>
                <a:schemeClr val="tx1"/>
              </a:solidFill>
              <a:ea typeface="Times New Roman"/>
              <a:cs typeface="Times New Roman"/>
            </a:endParaRPr>
          </a:p>
          <a:p>
            <a:pPr marL="168038" indent="-168038">
              <a:lnSpc>
                <a:spcPct val="115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The 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p</a:t>
            </a: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olymerase 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is then bound to the </a:t>
            </a:r>
            <a:r>
              <a:rPr lang="en-US" b="1" dirty="0">
                <a:solidFill>
                  <a:srgbClr val="000000"/>
                </a:solidFill>
                <a:ea typeface="Times New Roman"/>
                <a:cs typeface="Calibri"/>
              </a:rPr>
              <a:t>SMRTbell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 Template using the binding calculator provided. </a:t>
            </a:r>
            <a:endParaRPr lang="en-US" dirty="0">
              <a:solidFill>
                <a:schemeClr val="tx1"/>
              </a:solidFill>
              <a:ea typeface="Times New Roman"/>
              <a:cs typeface="Times New Roman"/>
            </a:endParaRPr>
          </a:p>
          <a:p>
            <a:pPr marL="168038" indent="-168038">
              <a:lnSpc>
                <a:spcPct val="115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Next, the </a:t>
            </a:r>
            <a:r>
              <a:rPr lang="en-US" b="1" dirty="0">
                <a:solidFill>
                  <a:srgbClr val="000000"/>
                </a:solidFill>
                <a:ea typeface="Times New Roman"/>
                <a:cs typeface="Calibri"/>
              </a:rPr>
              <a:t>PacBio </a:t>
            </a:r>
            <a:r>
              <a:rPr lang="en-US" b="1" i="1" dirty="0">
                <a:solidFill>
                  <a:srgbClr val="000000"/>
                </a:solidFill>
                <a:ea typeface="Times New Roman"/>
                <a:cs typeface="Calibri"/>
              </a:rPr>
              <a:t>RS</a:t>
            </a:r>
            <a:r>
              <a:rPr lang="en-US" b="1" dirty="0">
                <a:solidFill>
                  <a:srgbClr val="000000"/>
                </a:solidFill>
                <a:ea typeface="Times New Roman"/>
                <a:cs typeface="Calibri"/>
              </a:rPr>
              <a:t> 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instrument is loaded with DNA samples, </a:t>
            </a:r>
            <a:r>
              <a:rPr lang="en-US" b="1" dirty="0">
                <a:solidFill>
                  <a:srgbClr val="000000"/>
                </a:solidFill>
                <a:ea typeface="Times New Roman"/>
                <a:cs typeface="Calibri"/>
              </a:rPr>
              <a:t>SMRT Cells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, and sequencing reagents. The sequencing run can then </a:t>
            </a: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be started 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from </a:t>
            </a:r>
            <a:r>
              <a:rPr lang="en-US" b="1" dirty="0" smtClean="0">
                <a:solidFill>
                  <a:srgbClr val="000000"/>
                </a:solidFill>
                <a:ea typeface="Times New Roman"/>
                <a:cs typeface="Calibri"/>
              </a:rPr>
              <a:t>RS </a:t>
            </a:r>
            <a:r>
              <a:rPr lang="en-US" b="1" dirty="0">
                <a:solidFill>
                  <a:srgbClr val="000000"/>
                </a:solidFill>
                <a:ea typeface="Times New Roman"/>
                <a:cs typeface="Calibri"/>
              </a:rPr>
              <a:t>Touch 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user interface. </a:t>
            </a:r>
            <a:endParaRPr lang="en-US" dirty="0">
              <a:solidFill>
                <a:schemeClr val="tx1"/>
              </a:solidFill>
              <a:ea typeface="Times New Roman"/>
              <a:cs typeface="Times New Roman"/>
            </a:endParaRPr>
          </a:p>
          <a:p>
            <a:pPr marL="168038" indent="-168038">
              <a:lnSpc>
                <a:spcPct val="115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Primary 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Analysis is performed concurrently to the sequencing run, generating base calls. The readlength quality can be observed on </a:t>
            </a:r>
            <a:r>
              <a:rPr lang="en-US" b="1" dirty="0">
                <a:solidFill>
                  <a:srgbClr val="000000"/>
                </a:solidFill>
                <a:ea typeface="Times New Roman"/>
                <a:cs typeface="Calibri"/>
              </a:rPr>
              <a:t>RS Touch 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and </a:t>
            </a:r>
            <a:r>
              <a:rPr lang="en-US" b="1" dirty="0">
                <a:solidFill>
                  <a:srgbClr val="000000"/>
                </a:solidFill>
                <a:ea typeface="Times New Roman"/>
                <a:cs typeface="Calibri"/>
              </a:rPr>
              <a:t>RS </a:t>
            </a:r>
            <a:r>
              <a:rPr lang="en-US" b="1" dirty="0" smtClean="0">
                <a:solidFill>
                  <a:srgbClr val="000000"/>
                </a:solidFill>
                <a:ea typeface="Times New Roman"/>
                <a:cs typeface="Calibri"/>
              </a:rPr>
              <a:t>Remote</a:t>
            </a: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.</a:t>
            </a:r>
            <a:endParaRPr lang="en-US" dirty="0">
              <a:solidFill>
                <a:schemeClr val="tx1"/>
              </a:solidFill>
              <a:ea typeface="Times New Roman"/>
              <a:cs typeface="Times New Roman"/>
            </a:endParaRPr>
          </a:p>
          <a:p>
            <a:pPr marL="168038" indent="-168038">
              <a:lnSpc>
                <a:spcPct val="115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Once 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the sequencing is complete, secondary analysis jobs can be run from </a:t>
            </a:r>
            <a:r>
              <a:rPr lang="en-US" b="1" dirty="0">
                <a:solidFill>
                  <a:srgbClr val="000000"/>
                </a:solidFill>
                <a:ea typeface="Times New Roman"/>
                <a:cs typeface="Calibri"/>
              </a:rPr>
              <a:t>SMRT Portal 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and viewed from </a:t>
            </a:r>
            <a:r>
              <a:rPr lang="en-US" b="1" dirty="0">
                <a:solidFill>
                  <a:srgbClr val="000000"/>
                </a:solidFill>
                <a:ea typeface="Times New Roman"/>
                <a:cs typeface="Calibri"/>
              </a:rPr>
              <a:t>SMRT View </a:t>
            </a: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stations.</a:t>
            </a:r>
            <a:endParaRPr lang="en-US" dirty="0">
              <a:solidFill>
                <a:schemeClr val="tx1"/>
              </a:solidFill>
              <a:ea typeface="Times New Roman"/>
              <a:cs typeface="Times New Roman"/>
            </a:endParaRPr>
          </a:p>
          <a:p>
            <a:pPr marL="168038" indent="-168038">
              <a:lnSpc>
                <a:spcPct val="115000"/>
              </a:lnSpc>
              <a:buFont typeface="Arial" pitchFamily="34" charset="0"/>
              <a:buChar char="•"/>
            </a:pPr>
            <a:r>
              <a:rPr lang="en-US" dirty="0" smtClean="0">
                <a:latin typeface="Times New Roman"/>
                <a:ea typeface="Times New Roman"/>
                <a:cs typeface="Times New Roman"/>
              </a:rPr>
              <a:t>The </a:t>
            </a:r>
            <a:r>
              <a:rPr lang="en-US" dirty="0">
                <a:latin typeface="Times New Roman"/>
                <a:ea typeface="Times New Roman"/>
                <a:cs typeface="Times New Roman"/>
              </a:rPr>
              <a:t>PacBio RS system is designed as an open platform to support tertiary analysis using common applications </a:t>
            </a:r>
            <a:endParaRPr lang="en-US" dirty="0">
              <a:ea typeface="Times New Roman"/>
              <a:cs typeface="Times New Roman"/>
            </a:endParaRPr>
          </a:p>
          <a:p>
            <a:pPr>
              <a:lnSpc>
                <a:spcPct val="115000"/>
              </a:lnSpc>
              <a:spcBef>
                <a:spcPts val="490"/>
              </a:spcBef>
              <a:spcAft>
                <a:spcPts val="490"/>
              </a:spcAft>
            </a:pPr>
            <a:r>
              <a:rPr lang="en-US" dirty="0">
                <a:latin typeface="Times New Roman"/>
                <a:ea typeface="Times New Roman"/>
                <a:cs typeface="Times New Roman"/>
              </a:rPr>
              <a:t> 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 </a:t>
            </a:r>
            <a:endParaRPr lang="en-US" dirty="0">
              <a:ea typeface="Times New Roman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In the following slides, I will discuss each of these steps in </a:t>
            </a: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detail.</a:t>
            </a:r>
            <a:endParaRPr lang="en-US" dirty="0">
              <a:ea typeface="Times New Roman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 </a:t>
            </a:r>
            <a:endParaRPr lang="en-US" dirty="0">
              <a:ea typeface="Times New Roman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 </a:t>
            </a:r>
            <a:endParaRPr lang="en-US" dirty="0">
              <a:ea typeface="Times New Roman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 </a:t>
            </a:r>
            <a:endParaRPr lang="en-US" dirty="0">
              <a:ea typeface="Times New Roman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 </a:t>
            </a:r>
            <a:endParaRPr lang="en-US" dirty="0">
              <a:ea typeface="Times New Roman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 </a:t>
            </a:r>
            <a:endParaRPr lang="en-US" dirty="0">
              <a:ea typeface="Times New Roman"/>
              <a:cs typeface="Times New Roman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28F100-79A4-438C-BD9F-FB09936CD6FF}" type="slidenum">
              <a:rPr lang="en-US"/>
              <a:pPr/>
              <a:t>3</a:t>
            </a:fld>
            <a:endParaRPr lang="en-US"/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6959" y="684787"/>
            <a:ext cx="4545635" cy="342861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85490" y="4344259"/>
            <a:ext cx="5488572" cy="4114956"/>
          </a:xfrm>
        </p:spPr>
        <p:txBody>
          <a:bodyPr/>
          <a:lstStyle/>
          <a:p>
            <a:pPr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The PacBio sample preparation creates a structurally linear and topologically circular template. The </a:t>
            </a:r>
            <a:r>
              <a:rPr lang="en-US" b="1" dirty="0">
                <a:solidFill>
                  <a:srgbClr val="000000"/>
                </a:solidFill>
                <a:ea typeface="Times New Roman"/>
                <a:cs typeface="Calibri"/>
              </a:rPr>
              <a:t>SMRTbell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 Template can be used with a variety of sequencing protocols. A single streamlined protocol is used to create libraries of varying insert lengths from </a:t>
            </a: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200 </a:t>
            </a:r>
            <a:r>
              <a:rPr lang="en-US" dirty="0" err="1" smtClean="0">
                <a:solidFill>
                  <a:srgbClr val="000000"/>
                </a:solidFill>
                <a:ea typeface="Times New Roman"/>
                <a:cs typeface="Calibri"/>
              </a:rPr>
              <a:t>bp</a:t>
            </a: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 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to </a:t>
            </a: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10,000 </a:t>
            </a:r>
            <a:r>
              <a:rPr lang="en-US" dirty="0" err="1" smtClean="0">
                <a:solidFill>
                  <a:srgbClr val="000000"/>
                </a:solidFill>
                <a:ea typeface="Times New Roman"/>
                <a:cs typeface="Calibri"/>
              </a:rPr>
              <a:t>bp</a:t>
            </a: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 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depending on the needs of the application. </a:t>
            </a: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 </a:t>
            </a: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There 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is no need for routine amplification and only </a:t>
            </a: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500 </a:t>
            </a:r>
            <a:r>
              <a:rPr lang="en-US" dirty="0" err="1" smtClean="0">
                <a:solidFill>
                  <a:srgbClr val="000000"/>
                </a:solidFill>
                <a:ea typeface="Times New Roman"/>
                <a:cs typeface="Calibri"/>
              </a:rPr>
              <a:t>ng</a:t>
            </a: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 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of sample is required for libraries of </a:t>
            </a: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1 kb 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or smaller. Suitable sample types include: purified genomic DNA, BACs, </a:t>
            </a:r>
            <a:r>
              <a:rPr lang="en-US" dirty="0" err="1">
                <a:solidFill>
                  <a:srgbClr val="000000"/>
                </a:solidFill>
                <a:ea typeface="Times New Roman"/>
                <a:cs typeface="Calibri"/>
              </a:rPr>
              <a:t>cDNA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 </a:t>
            </a: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libraries, 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and PCR products. The </a:t>
            </a:r>
            <a:r>
              <a:rPr lang="en-US" b="1" dirty="0">
                <a:solidFill>
                  <a:srgbClr val="000000"/>
                </a:solidFill>
                <a:ea typeface="Times New Roman"/>
                <a:cs typeface="Calibri"/>
              </a:rPr>
              <a:t>SMRTbell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 libraries are stable, and may be stored for up to six months after preparation.</a:t>
            </a:r>
            <a:endParaRPr lang="en-US" dirty="0">
              <a:ea typeface="Times New Roman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 </a:t>
            </a:r>
            <a:endParaRPr lang="en-US" dirty="0">
              <a:ea typeface="Times New Roman"/>
              <a:cs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From </a:t>
            </a:r>
            <a:r>
              <a:rPr lang="en-US" b="1" dirty="0" smtClean="0">
                <a:solidFill>
                  <a:srgbClr val="000000"/>
                </a:solidFill>
                <a:ea typeface="Times New Roman"/>
                <a:cs typeface="Calibri"/>
              </a:rPr>
              <a:t>RS Remote</a:t>
            </a: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, you can design a sequencing run. </a:t>
            </a:r>
            <a:r>
              <a:rPr lang="en-US" dirty="0" smtClean="0"/>
              <a:t>The </a:t>
            </a:r>
            <a:r>
              <a:rPr lang="en-US" b="1" dirty="0" smtClean="0"/>
              <a:t>RS Remote </a:t>
            </a:r>
            <a:r>
              <a:rPr lang="en-US" dirty="0" smtClean="0"/>
              <a:t>is a Windows-based application that allows you to design and monitor sequencing runs as well as view primary analysis results, directly from your desktop.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CC46B0-5BCC-4A36-B19D-A23465ECF58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266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7BF248-78CB-44D5-9DF0-48042462BB4F}" type="slidenum">
              <a:rPr lang="en-US"/>
              <a:pPr/>
              <a:t>5</a:t>
            </a:fld>
            <a:endParaRPr lang="en-US"/>
          </a:p>
        </p:txBody>
      </p:sp>
      <p:sp>
        <p:nvSpPr>
          <p:cNvPr id="34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</p:spPr>
      </p:sp>
      <p:sp>
        <p:nvSpPr>
          <p:cNvPr id="3437571" name="Rectangle 3"/>
          <p:cNvSpPr>
            <a:spLocks noGrp="1" noChangeArrowheads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915022" y="4342700"/>
            <a:ext cx="5027959" cy="4114956"/>
          </a:xfrm>
        </p:spPr>
        <p:txBody>
          <a:bodyPr/>
          <a:lstStyle/>
          <a:p>
            <a:pPr>
              <a:lnSpc>
                <a:spcPct val="115000"/>
              </a:lnSpc>
              <a:spcBef>
                <a:spcPts val="421"/>
              </a:spcBef>
            </a:pP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To 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design a </a:t>
            </a: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new run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, you need to select the number of wells in the sample </a:t>
            </a: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plate.</a:t>
            </a:r>
            <a:r>
              <a:rPr lang="en-US" baseline="0" dirty="0" smtClean="0">
                <a:solidFill>
                  <a:srgbClr val="000000"/>
                </a:solidFill>
                <a:ea typeface="Times New Roman"/>
                <a:cs typeface="Calibri"/>
              </a:rPr>
              <a:t> Then </a:t>
            </a: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define 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the sample information, such as sample name, and barcodes for the kits </a:t>
            </a: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used.</a:t>
            </a:r>
            <a:r>
              <a:rPr lang="en-US" baseline="0" dirty="0">
                <a:solidFill>
                  <a:schemeClr val="tx1"/>
                </a:solidFill>
                <a:ea typeface="Times New Roman"/>
                <a:cs typeface="Times New Roman"/>
              </a:rPr>
              <a:t> </a:t>
            </a: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After 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defining the content, you select the collection protocol </a:t>
            </a: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settings, such as sequencing type, insert size, and</a:t>
            </a:r>
            <a:r>
              <a:rPr lang="en-US" baseline="0" dirty="0" smtClean="0">
                <a:solidFill>
                  <a:srgbClr val="000000"/>
                </a:solidFill>
                <a:ea typeface="Times New Roman"/>
                <a:cs typeface="Calibri"/>
              </a:rPr>
              <a:t> </a:t>
            </a: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number of cells per well.</a:t>
            </a:r>
            <a:r>
              <a:rPr lang="en-US" baseline="0" dirty="0" smtClean="0">
                <a:solidFill>
                  <a:schemeClr val="tx1"/>
                </a:solidFill>
                <a:ea typeface="Times New Roman"/>
                <a:cs typeface="Times New Roman"/>
              </a:rPr>
              <a:t> </a:t>
            </a: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You 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can also </a:t>
            </a: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setup parameters for secondary 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analysis for custom data management. </a:t>
            </a: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After 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specifying the run parameters, you can save the sample sheet for the scheduled sequencing run on </a:t>
            </a:r>
            <a:r>
              <a:rPr lang="en-US" b="1" dirty="0">
                <a:solidFill>
                  <a:srgbClr val="000000"/>
                </a:solidFill>
                <a:ea typeface="Times New Roman"/>
                <a:cs typeface="Calibri"/>
              </a:rPr>
              <a:t>PacBio </a:t>
            </a:r>
            <a:r>
              <a:rPr lang="en-US" b="1" i="1" dirty="0">
                <a:solidFill>
                  <a:srgbClr val="000000"/>
                </a:solidFill>
                <a:ea typeface="Times New Roman"/>
                <a:cs typeface="Calibri"/>
              </a:rPr>
              <a:t>RS</a:t>
            </a: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.</a:t>
            </a:r>
            <a:r>
              <a:rPr lang="en-US" dirty="0">
                <a:latin typeface="Times New Roman"/>
                <a:ea typeface="Times New Roman"/>
                <a:cs typeface="Times New Roman"/>
              </a:rPr>
              <a:t> </a:t>
            </a:r>
            <a:endParaRPr lang="en-US" dirty="0">
              <a:ea typeface="Times New Roman"/>
              <a:cs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pPr>
              <a:lnSpc>
                <a:spcPct val="115000"/>
              </a:lnSpc>
              <a:spcBef>
                <a:spcPts val="421"/>
              </a:spcBef>
            </a:pP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Once samples are prepared, the next step would be to bind the </a:t>
            </a:r>
            <a:r>
              <a:rPr lang="en-US" b="1" dirty="0" smtClean="0">
                <a:solidFill>
                  <a:srgbClr val="000000"/>
                </a:solidFill>
                <a:ea typeface="Times New Roman"/>
                <a:cs typeface="Calibri"/>
              </a:rPr>
              <a:t>SMRTbell </a:t>
            </a:r>
            <a:r>
              <a:rPr lang="en-US" b="0" dirty="0">
                <a:solidFill>
                  <a:srgbClr val="000000"/>
                </a:solidFill>
                <a:ea typeface="Times New Roman"/>
                <a:cs typeface="Calibri"/>
              </a:rPr>
              <a:t>library</a:t>
            </a:r>
            <a:r>
              <a:rPr lang="en-US" b="1" dirty="0">
                <a:solidFill>
                  <a:srgbClr val="000000"/>
                </a:solidFill>
                <a:ea typeface="Times New Roman"/>
                <a:cs typeface="Calibri"/>
              </a:rPr>
              <a:t> 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to the </a:t>
            </a:r>
            <a:r>
              <a:rPr lang="en-US" b="0" dirty="0">
                <a:solidFill>
                  <a:srgbClr val="000000"/>
                </a:solidFill>
                <a:ea typeface="Times New Roman"/>
                <a:cs typeface="Calibri"/>
              </a:rPr>
              <a:t>polymerase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. </a:t>
            </a: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A binding calculator is provided to assist you in determining the amount of binding reagent needed based upon the size of your annealed SMRTbell library.</a:t>
            </a:r>
            <a:r>
              <a:rPr lang="en-US" baseline="0" dirty="0" smtClean="0">
                <a:solidFill>
                  <a:srgbClr val="000000"/>
                </a:solidFill>
                <a:ea typeface="Times New Roman"/>
                <a:cs typeface="Calibri"/>
              </a:rPr>
              <a:t> </a:t>
            </a: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This 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incubation step requires less than 30 minutes of hands-on time and </a:t>
            </a: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the DNA/Polymerase 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complex is stable for up to 3 days</a:t>
            </a: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.</a:t>
            </a:r>
            <a:endParaRPr lang="en-US" dirty="0">
              <a:ea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CC46B0-5BCC-4A36-B19D-A23465ECF589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211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pPr>
              <a:lnSpc>
                <a:spcPct val="115000"/>
              </a:lnSpc>
              <a:spcBef>
                <a:spcPts val="353"/>
              </a:spcBef>
            </a:pPr>
            <a:r>
              <a:rPr lang="en-US" dirty="0">
                <a:solidFill>
                  <a:srgbClr val="000000"/>
                </a:solidFill>
                <a:latin typeface="Arial"/>
                <a:ea typeface="Times New Roman"/>
                <a:cs typeface="Times New Roman"/>
              </a:rPr>
              <a:t>The </a:t>
            </a:r>
            <a:r>
              <a:rPr lang="en-US" b="1" dirty="0">
                <a:solidFill>
                  <a:srgbClr val="000000"/>
                </a:solidFill>
                <a:latin typeface="Arial"/>
                <a:ea typeface="Times New Roman"/>
                <a:cs typeface="Times New Roman"/>
              </a:rPr>
              <a:t>PacBio </a:t>
            </a:r>
            <a:r>
              <a:rPr lang="en-US" b="1" i="1" dirty="0">
                <a:solidFill>
                  <a:srgbClr val="000000"/>
                </a:solidFill>
                <a:latin typeface="Arial"/>
                <a:ea typeface="Times New Roman"/>
                <a:cs typeface="Times New Roman"/>
              </a:rPr>
              <a:t>RS</a:t>
            </a:r>
            <a:r>
              <a:rPr lang="en-US" b="1" dirty="0">
                <a:solidFill>
                  <a:srgbClr val="000000"/>
                </a:solidFill>
                <a:latin typeface="Arial"/>
                <a:ea typeface="Times New Roman"/>
                <a:cs typeface="Times New Roman"/>
              </a:rPr>
              <a:t> </a:t>
            </a:r>
            <a:r>
              <a:rPr lang="en-US" dirty="0">
                <a:solidFill>
                  <a:srgbClr val="000000"/>
                </a:solidFill>
                <a:latin typeface="Arial"/>
                <a:ea typeface="Times New Roman"/>
                <a:cs typeface="Times New Roman"/>
              </a:rPr>
              <a:t>system conducts, monitors and analyzes single molecule, real-time (</a:t>
            </a:r>
            <a:r>
              <a:rPr lang="en-US" b="1" dirty="0">
                <a:solidFill>
                  <a:srgbClr val="000000"/>
                </a:solidFill>
                <a:latin typeface="Arial"/>
                <a:ea typeface="Times New Roman"/>
                <a:cs typeface="Times New Roman"/>
              </a:rPr>
              <a:t>SMRT™</a:t>
            </a:r>
            <a:r>
              <a:rPr lang="en-US" dirty="0">
                <a:solidFill>
                  <a:srgbClr val="000000"/>
                </a:solidFill>
                <a:latin typeface="Arial"/>
                <a:ea typeface="Times New Roman"/>
                <a:cs typeface="Times New Roman"/>
              </a:rPr>
              <a:t>) sequencing reactions. The instrument includes high performance optics, automated liquid handling, and on-board primary analysis. There are five primary user access points on the </a:t>
            </a:r>
            <a:r>
              <a:rPr lang="en-US" b="1" dirty="0">
                <a:solidFill>
                  <a:srgbClr val="000000"/>
                </a:solidFill>
                <a:latin typeface="Arial"/>
                <a:ea typeface="Times New Roman"/>
                <a:cs typeface="Times New Roman"/>
              </a:rPr>
              <a:t>PacBio </a:t>
            </a:r>
            <a:r>
              <a:rPr lang="en-US" b="1" i="1" dirty="0" smtClean="0">
                <a:solidFill>
                  <a:srgbClr val="000000"/>
                </a:solidFill>
                <a:latin typeface="Arial"/>
                <a:ea typeface="Times New Roman"/>
                <a:cs typeface="Times New Roman"/>
              </a:rPr>
              <a:t>RS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Times New Roman"/>
                <a:cs typeface="Times New Roman"/>
              </a:rPr>
              <a:t>:</a:t>
            </a:r>
            <a:r>
              <a:rPr lang="en-US" baseline="0" dirty="0">
                <a:solidFill>
                  <a:schemeClr val="tx1"/>
                </a:solidFill>
                <a:latin typeface="Calibri"/>
                <a:ea typeface="Times New Roman"/>
                <a:cs typeface="Times New Roman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Times New Roman"/>
                <a:cs typeface="Times New Roman"/>
              </a:rPr>
              <a:t>The </a:t>
            </a:r>
            <a:r>
              <a:rPr lang="en-US" dirty="0">
                <a:solidFill>
                  <a:srgbClr val="000000"/>
                </a:solidFill>
                <a:latin typeface="Arial"/>
                <a:ea typeface="Times New Roman"/>
                <a:cs typeface="Times New Roman"/>
              </a:rPr>
              <a:t>touchscreen interface, known as </a:t>
            </a:r>
            <a:r>
              <a:rPr lang="en-US" b="1" dirty="0">
                <a:solidFill>
                  <a:srgbClr val="000000"/>
                </a:solidFill>
                <a:latin typeface="Arial"/>
                <a:ea typeface="Times New Roman"/>
                <a:cs typeface="Times New Roman"/>
              </a:rPr>
              <a:t>RS Touch</a:t>
            </a:r>
            <a:r>
              <a:rPr lang="en-US" dirty="0">
                <a:solidFill>
                  <a:srgbClr val="000000"/>
                </a:solidFill>
                <a:latin typeface="Arial"/>
                <a:ea typeface="Times New Roman"/>
                <a:cs typeface="Times New Roman"/>
              </a:rPr>
              <a:t>, is the user's primary interaction point. It features an adjustable viewing angle, ample brightness for laboratory environments, and can be used with gloved hands. Throughout the sequencing process, the </a:t>
            </a:r>
            <a:r>
              <a:rPr lang="en-US" b="1" dirty="0">
                <a:solidFill>
                  <a:srgbClr val="000000"/>
                </a:solidFill>
                <a:latin typeface="Arial"/>
                <a:ea typeface="Times New Roman"/>
                <a:cs typeface="Times New Roman"/>
              </a:rPr>
              <a:t>RS Touch </a:t>
            </a:r>
            <a:r>
              <a:rPr lang="en-US" dirty="0">
                <a:solidFill>
                  <a:srgbClr val="000000"/>
                </a:solidFill>
                <a:latin typeface="Arial"/>
                <a:ea typeface="Times New Roman"/>
                <a:cs typeface="Times New Roman"/>
              </a:rPr>
              <a:t>provides feedback on the state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Times New Roman"/>
                <a:cs typeface="Times New Roman"/>
              </a:rPr>
              <a:t>of the </a:t>
            </a:r>
            <a:r>
              <a:rPr lang="en-US" b="1" dirty="0">
                <a:solidFill>
                  <a:srgbClr val="000000"/>
                </a:solidFill>
                <a:latin typeface="Arial"/>
                <a:ea typeface="Times New Roman"/>
                <a:cs typeface="Times New Roman"/>
              </a:rPr>
              <a:t>PacBio </a:t>
            </a:r>
            <a:r>
              <a:rPr lang="en-US" b="1" i="1" dirty="0">
                <a:solidFill>
                  <a:srgbClr val="000000"/>
                </a:solidFill>
                <a:latin typeface="Arial"/>
                <a:ea typeface="Times New Roman"/>
                <a:cs typeface="Times New Roman"/>
              </a:rPr>
              <a:t>RS</a:t>
            </a:r>
            <a:r>
              <a:rPr lang="en-US" dirty="0">
                <a:solidFill>
                  <a:srgbClr val="000000"/>
                </a:solidFill>
                <a:latin typeface="Arial"/>
                <a:ea typeface="Times New Roman"/>
                <a:cs typeface="Times New Roman"/>
              </a:rPr>
              <a:t>, its contents, and your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Times New Roman"/>
                <a:cs typeface="Times New Roman"/>
              </a:rPr>
              <a:t>experiment.</a:t>
            </a:r>
            <a:r>
              <a:rPr lang="en-US" baseline="0" dirty="0">
                <a:solidFill>
                  <a:srgbClr val="000000"/>
                </a:solidFill>
                <a:latin typeface="Arial"/>
                <a:ea typeface="Times New Roman"/>
                <a:cs typeface="Times New Roman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Times New Roman"/>
                <a:cs typeface="Times New Roman"/>
              </a:rPr>
              <a:t>Just </a:t>
            </a:r>
            <a:r>
              <a:rPr lang="en-US" dirty="0">
                <a:solidFill>
                  <a:srgbClr val="000000"/>
                </a:solidFill>
                <a:latin typeface="Arial"/>
                <a:ea typeface="Times New Roman"/>
                <a:cs typeface="Times New Roman"/>
              </a:rPr>
              <a:t>below the </a:t>
            </a:r>
            <a:r>
              <a:rPr lang="en-US" b="1" dirty="0">
                <a:solidFill>
                  <a:srgbClr val="000000"/>
                </a:solidFill>
                <a:latin typeface="Arial"/>
                <a:ea typeface="Times New Roman"/>
                <a:cs typeface="Times New Roman"/>
              </a:rPr>
              <a:t>RS Touch </a:t>
            </a:r>
            <a:r>
              <a:rPr lang="en-US" dirty="0">
                <a:solidFill>
                  <a:srgbClr val="000000"/>
                </a:solidFill>
                <a:latin typeface="Arial"/>
                <a:ea typeface="Times New Roman"/>
                <a:cs typeface="Times New Roman"/>
              </a:rPr>
              <a:t>are the two drawers.  On the left  is the Reagents/Samples Drawer, and on the right is the </a:t>
            </a:r>
            <a:r>
              <a:rPr lang="en-US" b="1" dirty="0">
                <a:solidFill>
                  <a:srgbClr val="000000"/>
                </a:solidFill>
                <a:latin typeface="Arial"/>
                <a:ea typeface="Times New Roman"/>
                <a:cs typeface="Times New Roman"/>
              </a:rPr>
              <a:t>SMRT Cells/Tips </a:t>
            </a:r>
            <a:r>
              <a:rPr lang="en-US" dirty="0">
                <a:solidFill>
                  <a:srgbClr val="000000"/>
                </a:solidFill>
                <a:latin typeface="Arial"/>
                <a:ea typeface="Times New Roman"/>
                <a:cs typeface="Times New Roman"/>
              </a:rPr>
              <a:t>drawer.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Times New Roman"/>
                <a:cs typeface="Times New Roman"/>
              </a:rPr>
              <a:t>The </a:t>
            </a:r>
            <a:r>
              <a:rPr lang="en-US" dirty="0">
                <a:solidFill>
                  <a:srgbClr val="000000"/>
                </a:solidFill>
                <a:latin typeface="Arial"/>
                <a:ea typeface="Times New Roman"/>
                <a:cs typeface="Times New Roman"/>
              </a:rPr>
              <a:t>final two user access points are on either end of the instrument.  On the right is the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Times New Roman"/>
                <a:cs typeface="Times New Roman"/>
              </a:rPr>
              <a:t>water </a:t>
            </a:r>
            <a:r>
              <a:rPr lang="en-US" dirty="0">
                <a:solidFill>
                  <a:srgbClr val="000000"/>
                </a:solidFill>
                <a:latin typeface="Arial"/>
                <a:ea typeface="Times New Roman"/>
                <a:cs typeface="Times New Roman"/>
              </a:rPr>
              <a:t>supply compartment.  On the left is the waste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Times New Roman"/>
                <a:cs typeface="Times New Roman"/>
              </a:rPr>
              <a:t>bin. Also </a:t>
            </a:r>
            <a:r>
              <a:rPr lang="en-US" dirty="0">
                <a:solidFill>
                  <a:srgbClr val="000000"/>
                </a:solidFill>
                <a:latin typeface="Arial"/>
                <a:ea typeface="Times New Roman"/>
                <a:cs typeface="Times New Roman"/>
              </a:rPr>
              <a:t>included is the </a:t>
            </a:r>
            <a:r>
              <a:rPr lang="en-US" b="1" dirty="0">
                <a:solidFill>
                  <a:srgbClr val="000000"/>
                </a:solidFill>
                <a:latin typeface="Arial"/>
                <a:ea typeface="Times New Roman"/>
                <a:cs typeface="Times New Roman"/>
              </a:rPr>
              <a:t>PacBio </a:t>
            </a:r>
            <a:r>
              <a:rPr lang="en-US" b="1" i="1" dirty="0">
                <a:solidFill>
                  <a:srgbClr val="000000"/>
                </a:solidFill>
                <a:latin typeface="Arial"/>
                <a:ea typeface="Times New Roman"/>
                <a:cs typeface="Times New Roman"/>
              </a:rPr>
              <a:t>RS</a:t>
            </a:r>
            <a:r>
              <a:rPr lang="en-US" b="1" dirty="0">
                <a:solidFill>
                  <a:srgbClr val="000000"/>
                </a:solidFill>
                <a:latin typeface="Arial"/>
                <a:ea typeface="Times New Roman"/>
                <a:cs typeface="Times New Roman"/>
              </a:rPr>
              <a:t> </a:t>
            </a:r>
            <a:r>
              <a:rPr lang="en-US" dirty="0">
                <a:solidFill>
                  <a:srgbClr val="000000"/>
                </a:solidFill>
                <a:latin typeface="Arial"/>
                <a:ea typeface="Times New Roman"/>
                <a:cs typeface="Times New Roman"/>
              </a:rPr>
              <a:t>Blade Center.  The blade center houses the instruments computational brain and handles instrument control and all primary analysis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Times New Roman"/>
                <a:cs typeface="Times New Roman"/>
              </a:rPr>
              <a:t>.</a:t>
            </a:r>
            <a:endParaRPr lang="en-US" dirty="0">
              <a:latin typeface="Calibri"/>
              <a:ea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CC46B0-5BCC-4A36-B19D-A23465ECF589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58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C51B5F-F846-490E-982E-FAE4D511E8AE}" type="slidenum">
              <a:rPr lang="en-US"/>
              <a:pPr/>
              <a:t>8</a:t>
            </a:fld>
            <a:endParaRPr lang="en-US"/>
          </a:p>
        </p:txBody>
      </p:sp>
      <p:sp>
        <p:nvSpPr>
          <p:cNvPr id="3501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4213"/>
            <a:ext cx="4572000" cy="3430587"/>
          </a:xfrm>
          <a:ln/>
        </p:spPr>
      </p:sp>
      <p:sp>
        <p:nvSpPr>
          <p:cNvPr id="3501059" name="Rectangle 3"/>
          <p:cNvSpPr>
            <a:spLocks noGrp="1" noChangeArrowheads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915022" y="4344260"/>
            <a:ext cx="5027959" cy="4114956"/>
          </a:xfrm>
        </p:spPr>
        <p:txBody>
          <a:bodyPr/>
          <a:lstStyle/>
          <a:p>
            <a:pPr>
              <a:lnSpc>
                <a:spcPct val="115000"/>
              </a:lnSpc>
              <a:spcBef>
                <a:spcPts val="421"/>
              </a:spcBef>
            </a:pP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As sequencing run progresses, real-time signal processing, base-calling and quality assessment are performed by the </a:t>
            </a:r>
            <a:r>
              <a:rPr lang="en-US" b="1" dirty="0">
                <a:solidFill>
                  <a:srgbClr val="000000"/>
                </a:solidFill>
                <a:ea typeface="Times New Roman"/>
                <a:cs typeface="Calibri"/>
              </a:rPr>
              <a:t>Blade Center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. </a:t>
            </a: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Through 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an optimized set of algorithms, the </a:t>
            </a:r>
            <a:r>
              <a:rPr lang="en-US" b="1" dirty="0">
                <a:solidFill>
                  <a:srgbClr val="000000"/>
                </a:solidFill>
                <a:ea typeface="Times New Roman"/>
                <a:cs typeface="Calibri"/>
              </a:rPr>
              <a:t>Blade Center 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translates the light pulses captured </a:t>
            </a: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by the </a:t>
            </a:r>
            <a:r>
              <a:rPr lang="en-US" b="1" dirty="0">
                <a:solidFill>
                  <a:srgbClr val="000000"/>
                </a:solidFill>
                <a:ea typeface="Times New Roman"/>
                <a:cs typeface="Calibri"/>
              </a:rPr>
              <a:t>PacBio </a:t>
            </a:r>
            <a:r>
              <a:rPr lang="en-US" b="1" i="1" dirty="0">
                <a:solidFill>
                  <a:srgbClr val="000000"/>
                </a:solidFill>
                <a:ea typeface="Times New Roman"/>
                <a:cs typeface="Calibri"/>
              </a:rPr>
              <a:t>RS</a:t>
            </a:r>
            <a:r>
              <a:rPr lang="en-US" b="1" dirty="0">
                <a:solidFill>
                  <a:srgbClr val="000000"/>
                </a:solidFill>
                <a:ea typeface="Times New Roman"/>
                <a:cs typeface="Calibri"/>
              </a:rPr>
              <a:t> 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optics into </a:t>
            </a:r>
            <a:r>
              <a:rPr lang="en-US" dirty="0" err="1">
                <a:solidFill>
                  <a:srgbClr val="000000"/>
                </a:solidFill>
                <a:ea typeface="Times New Roman"/>
                <a:cs typeface="Calibri"/>
              </a:rPr>
              <a:t>basecalls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 and associated quality metrics. </a:t>
            </a: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This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 data, along with metrics such as </a:t>
            </a:r>
            <a:r>
              <a:rPr lang="en-US" dirty="0" err="1">
                <a:solidFill>
                  <a:srgbClr val="000000"/>
                </a:solidFill>
                <a:ea typeface="Times New Roman"/>
                <a:cs typeface="Calibri"/>
              </a:rPr>
              <a:t>readlength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 distribution and polymerase speed are available for immediate review through the </a:t>
            </a:r>
            <a:r>
              <a:rPr lang="en-US" b="1" dirty="0">
                <a:solidFill>
                  <a:srgbClr val="000000"/>
                </a:solidFill>
                <a:ea typeface="Times New Roman"/>
                <a:cs typeface="Calibri"/>
              </a:rPr>
              <a:t>RS Remote 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and </a:t>
            </a:r>
            <a:r>
              <a:rPr lang="en-US" b="1" dirty="0">
                <a:solidFill>
                  <a:srgbClr val="000000"/>
                </a:solidFill>
                <a:ea typeface="Times New Roman"/>
                <a:cs typeface="Calibri"/>
              </a:rPr>
              <a:t>RS Touch 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interfaces. </a:t>
            </a: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This 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primary data is simultaneously streamed to the secondary analysis system for further interpretation</a:t>
            </a: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.</a:t>
            </a:r>
            <a:endParaRPr lang="en-US" dirty="0">
              <a:ea typeface="Times New Roman"/>
              <a:cs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pPr>
              <a:lnSpc>
                <a:spcPct val="115000"/>
              </a:lnSpc>
              <a:spcBef>
                <a:spcPts val="421"/>
              </a:spcBef>
            </a:pPr>
            <a:r>
              <a:rPr lang="en-US" b="1" dirty="0">
                <a:solidFill>
                  <a:srgbClr val="000000"/>
                </a:solidFill>
                <a:ea typeface="Times New Roman"/>
                <a:cs typeface="Calibri"/>
              </a:rPr>
              <a:t>SMRT Portal 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is an open-source, browser-based application that allows the users to create, submit and monitor secondary analysis jobs. With </a:t>
            </a:r>
            <a:r>
              <a:rPr lang="en-US" b="1" dirty="0">
                <a:solidFill>
                  <a:srgbClr val="000000"/>
                </a:solidFill>
                <a:ea typeface="Times New Roman"/>
                <a:cs typeface="Calibri"/>
              </a:rPr>
              <a:t>SMRT Portal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, you can align reads to a reference sequence or assemble reads into a de novo genome. It also allows for the creation and management of secondary analysis protocols and reference sequences. </a:t>
            </a:r>
            <a:r>
              <a:rPr lang="en-US" b="1" dirty="0" smtClean="0">
                <a:solidFill>
                  <a:srgbClr val="000000"/>
                </a:solidFill>
                <a:ea typeface="Times New Roman"/>
                <a:cs typeface="Calibri"/>
              </a:rPr>
              <a:t>SMRT </a:t>
            </a:r>
            <a:r>
              <a:rPr lang="en-US" b="1" dirty="0">
                <a:solidFill>
                  <a:srgbClr val="000000"/>
                </a:solidFill>
                <a:ea typeface="Times New Roman"/>
                <a:cs typeface="Calibri"/>
              </a:rPr>
              <a:t>Portal 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produces experiment specific, data-rich reports in industry-standard formats containing both primary and secondary analysis data. </a:t>
            </a:r>
            <a:r>
              <a:rPr lang="en-US" dirty="0" smtClean="0">
                <a:solidFill>
                  <a:srgbClr val="000000"/>
                </a:solidFill>
                <a:ea typeface="Times New Roman"/>
                <a:cs typeface="Calibri"/>
              </a:rPr>
              <a:t>Moreover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, all data files are accessible directly through </a:t>
            </a:r>
            <a:r>
              <a:rPr lang="en-US" b="1" dirty="0">
                <a:solidFill>
                  <a:srgbClr val="000000"/>
                </a:solidFill>
                <a:ea typeface="Times New Roman"/>
                <a:cs typeface="Calibri"/>
              </a:rPr>
              <a:t>SMRT Portal, </a:t>
            </a:r>
            <a:r>
              <a:rPr lang="en-US" dirty="0">
                <a:solidFill>
                  <a:srgbClr val="000000"/>
                </a:solidFill>
                <a:ea typeface="Times New Roman"/>
                <a:cs typeface="Calibri"/>
              </a:rPr>
              <a:t>allowing for third party analysis.</a:t>
            </a:r>
            <a:endParaRPr lang="en-US" dirty="0">
              <a:ea typeface="Times New Roman"/>
              <a:cs typeface="Times New Roman"/>
            </a:endParaRPr>
          </a:p>
          <a:p>
            <a:pPr>
              <a:lnSpc>
                <a:spcPct val="115000"/>
              </a:lnSpc>
              <a:spcBef>
                <a:spcPts val="421"/>
              </a:spcBef>
            </a:pPr>
            <a:r>
              <a:rPr lang="en-US" dirty="0">
                <a:latin typeface="Times New Roman"/>
                <a:ea typeface="Times New Roman"/>
                <a:cs typeface="Times New Roman"/>
              </a:rPr>
              <a:t> </a:t>
            </a:r>
            <a:endParaRPr lang="en-US" dirty="0">
              <a:ea typeface="Times New Roman"/>
              <a:cs typeface="Times New Roman"/>
            </a:endParaRPr>
          </a:p>
          <a:p>
            <a:pPr>
              <a:lnSpc>
                <a:spcPct val="115000"/>
              </a:lnSpc>
              <a:spcBef>
                <a:spcPts val="421"/>
              </a:spcBef>
            </a:pP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 </a:t>
            </a:r>
            <a:endParaRPr lang="en-US" dirty="0">
              <a:ea typeface="Times New Roman"/>
              <a:cs typeface="Times New Roman"/>
            </a:endParaRPr>
          </a:p>
          <a:p>
            <a:pPr>
              <a:lnSpc>
                <a:spcPct val="115000"/>
              </a:lnSpc>
              <a:spcBef>
                <a:spcPts val="421"/>
              </a:spcBef>
            </a:pPr>
            <a:r>
              <a:rPr lang="en-US" dirty="0">
                <a:latin typeface="Times New Roman"/>
                <a:ea typeface="Times New Roman"/>
                <a:cs typeface="Times New Roman"/>
              </a:rPr>
              <a:t> </a:t>
            </a:r>
            <a:endParaRPr lang="en-US" dirty="0">
              <a:ea typeface="Times New Roman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 </a:t>
            </a:r>
            <a:endParaRPr lang="en-US" dirty="0">
              <a:ea typeface="Times New Roman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/>
                <a:ea typeface="Times New Roman"/>
                <a:cs typeface="Times New Roman"/>
              </a:rPr>
              <a:t> </a:t>
            </a:r>
            <a:endParaRPr lang="en-US" dirty="0">
              <a:ea typeface="Times New Roman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 </a:t>
            </a:r>
            <a:endParaRPr lang="en-US" dirty="0">
              <a:ea typeface="Times New Roman"/>
              <a:cs typeface="Times New Roman"/>
            </a:endParaRP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/>
                <a:ea typeface="Times New Roman"/>
                <a:cs typeface="Times New Roman"/>
              </a:rPr>
              <a:t> </a:t>
            </a:r>
            <a:endParaRPr lang="en-US" dirty="0">
              <a:ea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CC46B0-5BCC-4A36-B19D-A23465ECF589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017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43600" y="6039168"/>
            <a:ext cx="2825496" cy="381000"/>
          </a:xfrm>
        </p:spPr>
        <p:txBody>
          <a:bodyPr anchor="ctr">
            <a:norm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400" y="165100"/>
            <a:ext cx="1864667" cy="4114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712" y="5715001"/>
            <a:ext cx="5199888" cy="1029334"/>
          </a:xfrm>
        </p:spPr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36" y="4191000"/>
            <a:ext cx="3142438" cy="7589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400" y="165100"/>
            <a:ext cx="1864667" cy="4114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36" y="4191000"/>
            <a:ext cx="3142438" cy="7589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686" y="6661194"/>
            <a:ext cx="1463040" cy="9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70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800" y="6483604"/>
            <a:ext cx="1243112" cy="274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3216" y="3969776"/>
            <a:ext cx="7772400" cy="1029334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800" y="6483604"/>
            <a:ext cx="1243112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50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800" y="6483604"/>
            <a:ext cx="1243112" cy="274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3216" y="3969776"/>
            <a:ext cx="7772400" cy="1029334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800" y="6483604"/>
            <a:ext cx="1243112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00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800" y="6483604"/>
            <a:ext cx="1243112" cy="274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3216" y="3969776"/>
            <a:ext cx="7772400" cy="1029334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800" y="6483604"/>
            <a:ext cx="1243112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5349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800" y="6483604"/>
            <a:ext cx="1243112" cy="274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3216" y="3969776"/>
            <a:ext cx="7772400" cy="1029334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800" y="6483604"/>
            <a:ext cx="1243112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29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800" y="6483604"/>
            <a:ext cx="1243112" cy="274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3216" y="3969776"/>
            <a:ext cx="7772400" cy="1029334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800" y="6483604"/>
            <a:ext cx="1243112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722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43600" y="6039168"/>
            <a:ext cx="2825496" cy="381000"/>
          </a:xfrm>
        </p:spPr>
        <p:txBody>
          <a:bodyPr anchor="ctr">
            <a:norm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400" y="165100"/>
            <a:ext cx="1864667" cy="4114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712" y="5715001"/>
            <a:ext cx="5202936" cy="1029334"/>
          </a:xfrm>
        </p:spPr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36" y="4191000"/>
            <a:ext cx="3142438" cy="7589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400" y="165100"/>
            <a:ext cx="1864667" cy="4114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36" y="4191000"/>
            <a:ext cx="3142438" cy="75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686" y="6661194"/>
            <a:ext cx="1463040" cy="9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098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43600" y="6039168"/>
            <a:ext cx="2825496" cy="381000"/>
          </a:xfrm>
        </p:spPr>
        <p:txBody>
          <a:bodyPr anchor="ctr">
            <a:norm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400" y="165100"/>
            <a:ext cx="1864667" cy="4114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712" y="5715001"/>
            <a:ext cx="5202936" cy="1029334"/>
          </a:xfrm>
        </p:spPr>
        <p:txBody>
          <a:bodyPr>
            <a:normAutofit/>
          </a:bodyPr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36" y="4191000"/>
            <a:ext cx="3142438" cy="7589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400" y="165100"/>
            <a:ext cx="1864667" cy="4114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36" y="4191000"/>
            <a:ext cx="3142438" cy="758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686" y="6661194"/>
            <a:ext cx="1463040" cy="9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84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119" y="0"/>
            <a:ext cx="8229600" cy="856364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119" y="1066800"/>
            <a:ext cx="8229600" cy="4525963"/>
          </a:xfrm>
        </p:spPr>
        <p:txBody>
          <a:bodyPr>
            <a:normAutofit/>
          </a:bodyPr>
          <a:lstStyle>
            <a:lvl1pPr marL="228600" indent="-228600">
              <a:tabLst/>
              <a:defRPr sz="2000">
                <a:solidFill>
                  <a:schemeClr val="tx1"/>
                </a:solidFill>
              </a:defRPr>
            </a:lvl1pPr>
            <a:lvl2pPr marL="685800" indent="-228600">
              <a:spcBef>
                <a:spcPts val="800"/>
              </a:spcBef>
              <a:defRPr sz="1800">
                <a:solidFill>
                  <a:schemeClr val="tx1"/>
                </a:solidFill>
              </a:defRPr>
            </a:lvl2pPr>
            <a:lvl3pPr marL="1143000" indent="-228600">
              <a:spcBef>
                <a:spcPts val="600"/>
              </a:spcBef>
              <a:buFont typeface="Arial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1600200" indent="-228600">
              <a:spcBef>
                <a:spcPts val="600"/>
              </a:spcBef>
              <a:buFont typeface="Arial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2057400" indent="-228600">
              <a:spcBef>
                <a:spcPts val="600"/>
              </a:spcBef>
              <a:buFont typeface="Arial" pitchFamily="34" charset="0"/>
              <a:buChar char="−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8786" y="6096001"/>
            <a:ext cx="493776" cy="312726"/>
          </a:xfrm>
        </p:spPr>
        <p:txBody>
          <a:bodyPr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24045BA2-51C2-41BC-95CD-75F745722139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036" y="6508402"/>
            <a:ext cx="1247764" cy="2753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036" y="6508402"/>
            <a:ext cx="1247764" cy="2753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" y="6223000"/>
            <a:ext cx="1463040" cy="9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60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Column 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119" y="0"/>
            <a:ext cx="8229600" cy="856364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8786" y="6096001"/>
            <a:ext cx="493776" cy="312726"/>
          </a:xfrm>
        </p:spPr>
        <p:txBody>
          <a:bodyPr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24045BA2-51C2-41BC-95CD-75F745722139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036" y="6508402"/>
            <a:ext cx="1247764" cy="275347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180119" y="1066800"/>
            <a:ext cx="3934681" cy="4525963"/>
          </a:xfrm>
        </p:spPr>
        <p:txBody>
          <a:bodyPr>
            <a:noAutofit/>
          </a:bodyPr>
          <a:lstStyle>
            <a:lvl1pPr marL="228600" indent="-228600">
              <a:tabLst/>
              <a:defRPr sz="2000">
                <a:solidFill>
                  <a:schemeClr val="tx1"/>
                </a:solidFill>
              </a:defRPr>
            </a:lvl1pPr>
            <a:lvl2pPr marL="685800" indent="-228600">
              <a:spcBef>
                <a:spcPts val="800"/>
              </a:spcBef>
              <a:defRPr sz="1800">
                <a:solidFill>
                  <a:schemeClr val="tx1"/>
                </a:solidFill>
              </a:defRPr>
            </a:lvl2pPr>
            <a:lvl3pPr marL="1143000" indent="-228600">
              <a:spcBef>
                <a:spcPts val="600"/>
              </a:spcBef>
              <a:buFont typeface="Arial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1600200" indent="-228600">
              <a:spcBef>
                <a:spcPts val="600"/>
              </a:spcBef>
              <a:buFont typeface="Arial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2057400" indent="-228600">
              <a:spcBef>
                <a:spcPts val="600"/>
              </a:spcBef>
              <a:buFont typeface="Arial" pitchFamily="34" charset="0"/>
              <a:buChar char="−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036" y="6508402"/>
            <a:ext cx="1247764" cy="275347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496537" y="1066800"/>
            <a:ext cx="3934681" cy="4525963"/>
          </a:xfrm>
        </p:spPr>
        <p:txBody>
          <a:bodyPr>
            <a:noAutofit/>
          </a:bodyPr>
          <a:lstStyle>
            <a:lvl1pPr marL="228600" indent="-228600">
              <a:tabLst/>
              <a:defRPr sz="2000">
                <a:solidFill>
                  <a:schemeClr val="tx1"/>
                </a:solidFill>
              </a:defRPr>
            </a:lvl1pPr>
            <a:lvl2pPr marL="685800" indent="-228600">
              <a:spcBef>
                <a:spcPts val="800"/>
              </a:spcBef>
              <a:defRPr sz="1800">
                <a:solidFill>
                  <a:schemeClr val="tx1"/>
                </a:solidFill>
              </a:defRPr>
            </a:lvl2pPr>
            <a:lvl3pPr marL="1143000" indent="-228600">
              <a:spcBef>
                <a:spcPts val="600"/>
              </a:spcBef>
              <a:buFont typeface="Arial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1600200" indent="-228600">
              <a:spcBef>
                <a:spcPts val="600"/>
              </a:spcBef>
              <a:buFont typeface="Arial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2057400" indent="-228600">
              <a:spcBef>
                <a:spcPts val="600"/>
              </a:spcBef>
              <a:buFont typeface="Arial" pitchFamily="34" charset="0"/>
              <a:buChar char="−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" y="6223000"/>
            <a:ext cx="1463040" cy="9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13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80119" y="0"/>
            <a:ext cx="8229600" cy="856364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78786" y="6096001"/>
            <a:ext cx="493776" cy="312726"/>
          </a:xfrm>
        </p:spPr>
        <p:txBody>
          <a:bodyPr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24045BA2-51C2-41BC-95CD-75F745722139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036" y="6508402"/>
            <a:ext cx="1247764" cy="2753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036" y="6508402"/>
            <a:ext cx="1247764" cy="2753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" y="6223000"/>
            <a:ext cx="1463040" cy="9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453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He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407"/>
          <a:stretch/>
        </p:blipFill>
        <p:spPr>
          <a:xfrm>
            <a:off x="0" y="0"/>
            <a:ext cx="9144000" cy="177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407"/>
          <a:stretch/>
        </p:blipFill>
        <p:spPr>
          <a:xfrm>
            <a:off x="0" y="0"/>
            <a:ext cx="9144000" cy="177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119" y="0"/>
            <a:ext cx="8229600" cy="856364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119" y="1066800"/>
            <a:ext cx="8229600" cy="4525963"/>
          </a:xfrm>
        </p:spPr>
        <p:txBody>
          <a:bodyPr>
            <a:normAutofit/>
          </a:bodyPr>
          <a:lstStyle>
            <a:lvl1pPr marL="228600" indent="-228600">
              <a:tabLst/>
              <a:defRPr sz="2000">
                <a:solidFill>
                  <a:schemeClr val="tx1"/>
                </a:solidFill>
              </a:defRPr>
            </a:lvl1pPr>
            <a:lvl2pPr marL="685800" indent="-228600">
              <a:spcBef>
                <a:spcPts val="800"/>
              </a:spcBef>
              <a:defRPr sz="1800">
                <a:solidFill>
                  <a:schemeClr val="tx1"/>
                </a:solidFill>
              </a:defRPr>
            </a:lvl2pPr>
            <a:lvl3pPr marL="1143000" indent="-228600">
              <a:spcBef>
                <a:spcPts val="600"/>
              </a:spcBef>
              <a:buFont typeface="Arial" pitchFamily="34" charset="0"/>
              <a:buChar char="−"/>
              <a:defRPr sz="1600">
                <a:solidFill>
                  <a:schemeClr val="tx1"/>
                </a:solidFill>
              </a:defRPr>
            </a:lvl3pPr>
            <a:lvl4pPr marL="1600200" indent="-228600">
              <a:spcBef>
                <a:spcPts val="600"/>
              </a:spcBef>
              <a:buFont typeface="Arial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2057400" indent="-228600">
              <a:spcBef>
                <a:spcPts val="600"/>
              </a:spcBef>
              <a:buFont typeface="Arial" pitchFamily="34" charset="0"/>
              <a:buChar char="−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036" y="6508402"/>
            <a:ext cx="1247764" cy="2753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036" y="6508402"/>
            <a:ext cx="1247764" cy="27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96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180119" y="0"/>
            <a:ext cx="8229600" cy="856364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180119" y="1066800"/>
            <a:ext cx="8229600" cy="4525963"/>
          </a:xfrm>
        </p:spPr>
        <p:txBody>
          <a:bodyPr>
            <a:normAutofit/>
          </a:bodyPr>
          <a:lstStyle>
            <a:lvl1pPr marL="228600" indent="-228600">
              <a:tabLst/>
              <a:defRPr sz="2000">
                <a:solidFill>
                  <a:schemeClr val="bg1"/>
                </a:solidFill>
              </a:defRPr>
            </a:lvl1pPr>
            <a:lvl2pPr marL="685800" indent="-228600">
              <a:spcBef>
                <a:spcPts val="800"/>
              </a:spcBef>
              <a:defRPr sz="1800">
                <a:solidFill>
                  <a:schemeClr val="bg1"/>
                </a:solidFill>
              </a:defRPr>
            </a:lvl2pPr>
            <a:lvl3pPr marL="1143000" indent="-228600">
              <a:spcBef>
                <a:spcPts val="600"/>
              </a:spcBef>
              <a:buFont typeface="Arial" pitchFamily="34" charset="0"/>
              <a:buChar char="−"/>
              <a:defRPr sz="1600">
                <a:solidFill>
                  <a:schemeClr val="bg1"/>
                </a:solidFill>
              </a:defRPr>
            </a:lvl3pPr>
            <a:lvl4pPr marL="1600200" indent="-228600">
              <a:spcBef>
                <a:spcPts val="600"/>
              </a:spcBef>
              <a:buFont typeface="Arial" pitchFamily="34" charset="0"/>
              <a:buChar char="−"/>
              <a:defRPr sz="1400">
                <a:solidFill>
                  <a:schemeClr val="bg1"/>
                </a:solidFill>
              </a:defRPr>
            </a:lvl4pPr>
            <a:lvl5pPr marL="2057400" indent="-228600">
              <a:spcBef>
                <a:spcPts val="600"/>
              </a:spcBef>
              <a:buFont typeface="Arial" pitchFamily="34" charset="0"/>
              <a:buChar char="−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8578786" y="6096001"/>
            <a:ext cx="493776" cy="312726"/>
          </a:xfrm>
        </p:spPr>
        <p:txBody>
          <a:bodyPr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24045BA2-51C2-41BC-95CD-75F745722139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20036" y="6508402"/>
            <a:ext cx="1247764" cy="2753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20036" y="6508402"/>
            <a:ext cx="1247764" cy="2753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" y="6223000"/>
            <a:ext cx="1463040" cy="9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65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800" y="6483604"/>
            <a:ext cx="1243112" cy="274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3216" y="3969776"/>
            <a:ext cx="7772400" cy="1029334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800" y="6483604"/>
            <a:ext cx="1243112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669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45BA2-51C2-41BC-95CD-75F7457221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637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80" r:id="rId7"/>
    <p:sldLayoutId id="2147483679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10.xml"/><Relationship Id="rId6" Type="http://schemas.openxmlformats.org/officeDocument/2006/relationships/image" Target="../media/image24.jpeg"/><Relationship Id="rId7" Type="http://schemas.openxmlformats.org/officeDocument/2006/relationships/image" Target="../media/image39.png"/><Relationship Id="rId1" Type="http://schemas.openxmlformats.org/officeDocument/2006/relationships/tags" Target="../tags/tag56.xml"/><Relationship Id="rId2" Type="http://schemas.openxmlformats.org/officeDocument/2006/relationships/tags" Target="../tags/tag5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20" Type="http://schemas.openxmlformats.org/officeDocument/2006/relationships/tags" Target="../tags/tag23.xml"/><Relationship Id="rId21" Type="http://schemas.openxmlformats.org/officeDocument/2006/relationships/tags" Target="../tags/tag24.xml"/><Relationship Id="rId22" Type="http://schemas.openxmlformats.org/officeDocument/2006/relationships/tags" Target="../tags/tag25.xml"/><Relationship Id="rId23" Type="http://schemas.openxmlformats.org/officeDocument/2006/relationships/slideLayout" Target="../slideLayouts/slideLayout6.xml"/><Relationship Id="rId24" Type="http://schemas.openxmlformats.org/officeDocument/2006/relationships/notesSlide" Target="../notesSlides/notesSlide2.xml"/><Relationship Id="rId25" Type="http://schemas.openxmlformats.org/officeDocument/2006/relationships/image" Target="../media/image18.png"/><Relationship Id="rId26" Type="http://schemas.openxmlformats.org/officeDocument/2006/relationships/image" Target="../media/image19.png"/><Relationship Id="rId27" Type="http://schemas.openxmlformats.org/officeDocument/2006/relationships/image" Target="../media/image20.png"/><Relationship Id="rId28" Type="http://schemas.openxmlformats.org/officeDocument/2006/relationships/image" Target="../media/image21.png"/><Relationship Id="rId29" Type="http://schemas.openxmlformats.org/officeDocument/2006/relationships/image" Target="../media/image22.png"/><Relationship Id="rId30" Type="http://schemas.openxmlformats.org/officeDocument/2006/relationships/image" Target="../media/image23.jpeg"/><Relationship Id="rId31" Type="http://schemas.openxmlformats.org/officeDocument/2006/relationships/image" Target="../media/image24.jpeg"/><Relationship Id="rId32" Type="http://schemas.openxmlformats.org/officeDocument/2006/relationships/image" Target="../media/image25.png"/><Relationship Id="rId10" Type="http://schemas.openxmlformats.org/officeDocument/2006/relationships/tags" Target="../tags/tag13.xml"/><Relationship Id="rId11" Type="http://schemas.openxmlformats.org/officeDocument/2006/relationships/tags" Target="../tags/tag14.xml"/><Relationship Id="rId12" Type="http://schemas.openxmlformats.org/officeDocument/2006/relationships/tags" Target="../tags/tag15.xml"/><Relationship Id="rId13" Type="http://schemas.openxmlformats.org/officeDocument/2006/relationships/tags" Target="../tags/tag16.xml"/><Relationship Id="rId14" Type="http://schemas.openxmlformats.org/officeDocument/2006/relationships/tags" Target="../tags/tag17.xml"/><Relationship Id="rId15" Type="http://schemas.openxmlformats.org/officeDocument/2006/relationships/tags" Target="../tags/tag18.xml"/><Relationship Id="rId16" Type="http://schemas.openxmlformats.org/officeDocument/2006/relationships/tags" Target="../tags/tag19.xml"/><Relationship Id="rId17" Type="http://schemas.openxmlformats.org/officeDocument/2006/relationships/tags" Target="../tags/tag20.xml"/><Relationship Id="rId18" Type="http://schemas.openxmlformats.org/officeDocument/2006/relationships/tags" Target="../tags/tag21.xml"/><Relationship Id="rId19" Type="http://schemas.openxmlformats.org/officeDocument/2006/relationships/tags" Target="../tags/tag22.xml"/><Relationship Id="rId1" Type="http://schemas.openxmlformats.org/officeDocument/2006/relationships/tags" Target="../tags/tag4.xml"/><Relationship Id="rId2" Type="http://schemas.openxmlformats.org/officeDocument/2006/relationships/tags" Target="../tags/tag5.xml"/><Relationship Id="rId3" Type="http://schemas.openxmlformats.org/officeDocument/2006/relationships/tags" Target="../tags/tag6.xml"/><Relationship Id="rId4" Type="http://schemas.openxmlformats.org/officeDocument/2006/relationships/tags" Target="../tags/tag7.xml"/><Relationship Id="rId5" Type="http://schemas.openxmlformats.org/officeDocument/2006/relationships/tags" Target="../tags/tag8.xml"/><Relationship Id="rId6" Type="http://schemas.openxmlformats.org/officeDocument/2006/relationships/tags" Target="../tags/tag9.xml"/><Relationship Id="rId7" Type="http://schemas.openxmlformats.org/officeDocument/2006/relationships/tags" Target="../tags/tag10.xml"/><Relationship Id="rId8" Type="http://schemas.openxmlformats.org/officeDocument/2006/relationships/tags" Target="../tags/tag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Relationship Id="rId6" Type="http://schemas.openxmlformats.org/officeDocument/2006/relationships/image" Target="../media/image26.jpeg"/><Relationship Id="rId7" Type="http://schemas.openxmlformats.org/officeDocument/2006/relationships/image" Target="../media/image27.png"/><Relationship Id="rId1" Type="http://schemas.openxmlformats.org/officeDocument/2006/relationships/tags" Target="../tags/tag27.xml"/><Relationship Id="rId2" Type="http://schemas.openxmlformats.org/officeDocument/2006/relationships/tags" Target="../tags/tag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4.xml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1" Type="http://schemas.openxmlformats.org/officeDocument/2006/relationships/tags" Target="../tags/tag31.xml"/><Relationship Id="rId2" Type="http://schemas.openxmlformats.org/officeDocument/2006/relationships/tags" Target="../tags/tag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1" Type="http://schemas.openxmlformats.org/officeDocument/2006/relationships/tags" Target="../tags/tag35.xml"/><Relationship Id="rId2" Type="http://schemas.openxmlformats.org/officeDocument/2006/relationships/tags" Target="../tags/tag3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4" Type="http://schemas.openxmlformats.org/officeDocument/2006/relationships/tags" Target="../tags/tag41.xml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6.xml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" Type="http://schemas.openxmlformats.org/officeDocument/2006/relationships/tags" Target="../tags/tag38.xml"/><Relationship Id="rId2" Type="http://schemas.openxmlformats.org/officeDocument/2006/relationships/tags" Target="../tags/tag3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7.xml"/><Relationship Id="rId6" Type="http://schemas.openxmlformats.org/officeDocument/2006/relationships/image" Target="../media/image34.jpeg"/><Relationship Id="rId7" Type="http://schemas.openxmlformats.org/officeDocument/2006/relationships/image" Target="../media/image35.png"/><Relationship Id="rId1" Type="http://schemas.openxmlformats.org/officeDocument/2006/relationships/tags" Target="../tags/tag43.xml"/><Relationship Id="rId2" Type="http://schemas.openxmlformats.org/officeDocument/2006/relationships/tags" Target="../tags/tag4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4" Type="http://schemas.openxmlformats.org/officeDocument/2006/relationships/tags" Target="../tags/tag50.xml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8.xml"/><Relationship Id="rId7" Type="http://schemas.openxmlformats.org/officeDocument/2006/relationships/image" Target="../media/image21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" Type="http://schemas.openxmlformats.org/officeDocument/2006/relationships/tags" Target="../tags/tag47.xml"/><Relationship Id="rId2" Type="http://schemas.openxmlformats.org/officeDocument/2006/relationships/tags" Target="../tags/tag4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9.xml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1" Type="http://schemas.openxmlformats.org/officeDocument/2006/relationships/tags" Target="../tags/tag52.xml"/><Relationship Id="rId2" Type="http://schemas.openxmlformats.org/officeDocument/2006/relationships/tags" Target="../tags/tag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Toby Ost / 14</a:t>
            </a:r>
            <a:r>
              <a:rPr lang="en-US" baseline="30000" dirty="0" smtClean="0"/>
              <a:t>th</a:t>
            </a:r>
            <a:r>
              <a:rPr lang="en-US" dirty="0" smtClean="0"/>
              <a:t> November 2011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PacBio </a:t>
            </a:r>
            <a:r>
              <a:rPr lang="en-US" i="1" dirty="0" smtClean="0"/>
              <a:t>RS</a:t>
            </a:r>
            <a:r>
              <a:rPr lang="en-US" dirty="0" smtClean="0"/>
              <a:t> Workflow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9477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9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Reports: SMRT View</a:t>
            </a:r>
            <a:endParaRPr lang="en-US" dirty="0"/>
          </a:p>
        </p:txBody>
      </p:sp>
      <p:pic>
        <p:nvPicPr>
          <p:cNvPr id="14338" name="Picture 2" descr="http://www.pacificbiosciences.com/sites/default/files/assets/SMRT%20View%20E%20Coli.jp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9149296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01978"/>
            <a:ext cx="4648200" cy="3156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45525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4" t="16143" r="5444" b="8053"/>
          <a:stretch/>
        </p:blipFill>
        <p:spPr bwMode="auto">
          <a:xfrm>
            <a:off x="0" y="847344"/>
            <a:ext cx="9144000" cy="4978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eLearning Module on SMRT Technology on PacBio Portal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45BA2-51C2-41BC-95CD-75F74572213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724400" y="2895600"/>
            <a:ext cx="1125255" cy="874734"/>
          </a:xfrm>
          <a:prstGeom prst="roundRect">
            <a:avLst>
              <a:gd name="adj" fmla="val 807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riped Right Arrow 6"/>
          <p:cNvSpPr/>
          <p:nvPr/>
        </p:nvSpPr>
        <p:spPr>
          <a:xfrm rot="5400000">
            <a:off x="3163227" y="938562"/>
            <a:ext cx="304800" cy="304800"/>
          </a:xfrm>
          <a:prstGeom prst="striped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2" t="16000" r="13333" b="5778"/>
          <a:stretch/>
        </p:blipFill>
        <p:spPr bwMode="auto">
          <a:xfrm>
            <a:off x="-42108" y="3332967"/>
            <a:ext cx="4614108" cy="3030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8592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Sequencing Workflow</a:t>
            </a:r>
          </a:p>
        </p:txBody>
      </p:sp>
      <p:pic>
        <p:nvPicPr>
          <p:cNvPr id="51" name="Picture 5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106" y="1596729"/>
            <a:ext cx="6198300" cy="3734034"/>
          </a:xfrm>
          <a:prstGeom prst="roundRect">
            <a:avLst>
              <a:gd name="adj" fmla="val 298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3" name="Picture 5" descr="S:\Marketing\Screen Shots &amp; Videos\RS Remote Home.JPG.pn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21"/>
          <a:stretch/>
        </p:blipFill>
        <p:spPr bwMode="auto">
          <a:xfrm>
            <a:off x="1554106" y="1596729"/>
            <a:ext cx="6218294" cy="3734034"/>
          </a:xfrm>
          <a:prstGeom prst="roundRect">
            <a:avLst>
              <a:gd name="adj" fmla="val 27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54" name="Picture 5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7" cstate="print">
            <a:extLst/>
          </a:blip>
          <a:stretch>
            <a:fillRect/>
          </a:stretch>
        </p:blipFill>
        <p:spPr bwMode="auto">
          <a:xfrm>
            <a:off x="1554106" y="1596729"/>
            <a:ext cx="6198301" cy="3734034"/>
          </a:xfrm>
          <a:prstGeom prst="roundRect">
            <a:avLst>
              <a:gd name="adj" fmla="val 854"/>
            </a:avLst>
          </a:prstGeom>
          <a:solidFill>
            <a:srgbClr val="FFFFFF">
              <a:shade val="85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5" name="PPTShape_0" descr="http://www.pacificbiosciences.com/sites/default/files/assets/RS%20Touch%20Sequencing.pn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106" y="1596729"/>
            <a:ext cx="6198300" cy="3734034"/>
          </a:xfrm>
          <a:prstGeom prst="roundRect">
            <a:avLst>
              <a:gd name="adj" fmla="val 171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grpSp>
        <p:nvGrpSpPr>
          <p:cNvPr id="56" name="Group 55"/>
          <p:cNvGrpSpPr/>
          <p:nvPr>
            <p:custDataLst>
              <p:tags r:id="rId6"/>
            </p:custDataLst>
          </p:nvPr>
        </p:nvGrpSpPr>
        <p:grpSpPr>
          <a:xfrm>
            <a:off x="1554106" y="1596729"/>
            <a:ext cx="6199651" cy="3734034"/>
            <a:chOff x="4468488" y="4215492"/>
            <a:chExt cx="6199651" cy="3734034"/>
          </a:xfrm>
        </p:grpSpPr>
        <p:grpSp>
          <p:nvGrpSpPr>
            <p:cNvPr id="60" name="Group 59"/>
            <p:cNvGrpSpPr/>
            <p:nvPr/>
          </p:nvGrpSpPr>
          <p:grpSpPr>
            <a:xfrm>
              <a:off x="4468488" y="4215492"/>
              <a:ext cx="6199651" cy="3734034"/>
              <a:chOff x="8940677" y="-2950421"/>
              <a:chExt cx="1901554" cy="1145301"/>
            </a:xfrm>
          </p:grpSpPr>
          <p:sp>
            <p:nvSpPr>
              <p:cNvPr id="65" name="Rounded Rectangle 64"/>
              <p:cNvSpPr/>
              <p:nvPr/>
            </p:nvSpPr>
            <p:spPr bwMode="auto">
              <a:xfrm>
                <a:off x="8940677" y="-2950421"/>
                <a:ext cx="1901554" cy="1145301"/>
              </a:xfrm>
              <a:prstGeom prst="roundRect">
                <a:avLst>
                  <a:gd name="adj" fmla="val 1036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  <a:reflection blurRad="6350" stA="52000" endA="300" endPos="35000" dir="5400000" sy="-100000" algn="bl" rotWithShape="0"/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pic>
            <p:nvPicPr>
              <p:cNvPr id="66" name="Picture 63"/>
              <p:cNvPicPr>
                <a:picLocks noChangeAspect="1" noChangeArrowheads="1"/>
              </p:cNvPicPr>
              <p:nvPr/>
            </p:nvPicPr>
            <p:blipFill>
              <a:blip r:embed="rId29"/>
              <a:srcRect/>
              <a:stretch>
                <a:fillRect/>
              </a:stretch>
            </p:blipFill>
            <p:spPr bwMode="auto">
              <a:xfrm>
                <a:off x="8959456" y="-2463365"/>
                <a:ext cx="1875410" cy="4423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63" name="Picture 7" descr="http://www.pacificbiosciences.com/sites/default/files/assets/primary-option3.jpg"/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7301" y="4725616"/>
              <a:ext cx="6116826" cy="756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7" name="PPTShape_1" descr="http://www.pacificbiosciences.com/sites/default/files/assets/SMRT%20View%20E%20Coli.jp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106" y="1596729"/>
            <a:ext cx="6186371" cy="3754672"/>
          </a:xfrm>
          <a:prstGeom prst="roundRect">
            <a:avLst>
              <a:gd name="adj" fmla="val 12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25400" dir="5400000" sy="-100000" algn="bl" rotWithShape="0"/>
          </a:effectLst>
          <a:extLst/>
        </p:spPr>
      </p:pic>
      <p:grpSp>
        <p:nvGrpSpPr>
          <p:cNvPr id="23" name="Group 22"/>
          <p:cNvGrpSpPr/>
          <p:nvPr>
            <p:custDataLst>
              <p:tags r:id="rId8"/>
            </p:custDataLst>
          </p:nvPr>
        </p:nvGrpSpPr>
        <p:grpSpPr>
          <a:xfrm>
            <a:off x="218937" y="887505"/>
            <a:ext cx="1396500" cy="484095"/>
            <a:chOff x="20227" y="152399"/>
            <a:chExt cx="1383769" cy="650576"/>
          </a:xfrm>
        </p:grpSpPr>
        <p:sp>
          <p:nvSpPr>
            <p:cNvPr id="24" name="Chevron 23"/>
            <p:cNvSpPr/>
            <p:nvPr/>
          </p:nvSpPr>
          <p:spPr>
            <a:xfrm>
              <a:off x="20227" y="152399"/>
              <a:ext cx="1383769" cy="650576"/>
            </a:xfrm>
            <a:prstGeom prst="chevron">
              <a:avLst/>
            </a:prstGeom>
            <a:solidFill>
              <a:srgbClr val="000066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Chevron 4"/>
            <p:cNvSpPr/>
            <p:nvPr/>
          </p:nvSpPr>
          <p:spPr>
            <a:xfrm>
              <a:off x="256318" y="152399"/>
              <a:ext cx="912630" cy="6505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26670" rIns="13335" bIns="2667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kern="1200" dirty="0" smtClean="0">
                  <a:latin typeface="Arial" pitchFamily="34" charset="0"/>
                  <a:cs typeface="Arial" pitchFamily="34" charset="0"/>
                </a:rPr>
                <a:t>Template </a:t>
              </a:r>
              <a:br>
                <a:rPr lang="en-US" sz="1100" kern="1200" dirty="0" smtClean="0">
                  <a:latin typeface="Arial" pitchFamily="34" charset="0"/>
                  <a:cs typeface="Arial" pitchFamily="34" charset="0"/>
                </a:rPr>
              </a:br>
              <a:r>
                <a:rPr lang="en-US" sz="1100" kern="1200" dirty="0" smtClean="0">
                  <a:latin typeface="Arial" pitchFamily="34" charset="0"/>
                  <a:cs typeface="Arial" pitchFamily="34" charset="0"/>
                </a:rPr>
                <a:t>Preparation</a:t>
              </a:r>
              <a:endParaRPr lang="en-US" sz="1100" kern="12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6" name="Group 25"/>
          <p:cNvGrpSpPr/>
          <p:nvPr>
            <p:custDataLst>
              <p:tags r:id="rId9"/>
            </p:custDataLst>
          </p:nvPr>
        </p:nvGrpSpPr>
        <p:grpSpPr>
          <a:xfrm>
            <a:off x="1449537" y="887505"/>
            <a:ext cx="1396500" cy="484095"/>
            <a:chOff x="1108191" y="163931"/>
            <a:chExt cx="1383769" cy="631519"/>
          </a:xfrm>
        </p:grpSpPr>
        <p:sp>
          <p:nvSpPr>
            <p:cNvPr id="27" name="Chevron 26"/>
            <p:cNvSpPr/>
            <p:nvPr/>
          </p:nvSpPr>
          <p:spPr>
            <a:xfrm>
              <a:off x="1108191" y="163931"/>
              <a:ext cx="1383769" cy="631519"/>
            </a:xfrm>
            <a:prstGeom prst="chevron">
              <a:avLst/>
            </a:prstGeom>
            <a:solidFill>
              <a:srgbClr val="000066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Chevron 4"/>
            <p:cNvSpPr/>
            <p:nvPr/>
          </p:nvSpPr>
          <p:spPr>
            <a:xfrm>
              <a:off x="1423951" y="163931"/>
              <a:ext cx="752250" cy="6315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26670" rIns="13335" bIns="2667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kern="1200" dirty="0" smtClean="0">
                  <a:latin typeface="Arial" pitchFamily="34" charset="0"/>
                  <a:cs typeface="Arial" pitchFamily="34" charset="0"/>
                </a:rPr>
                <a:t>Run </a:t>
              </a:r>
              <a:br>
                <a:rPr lang="en-US" sz="1100" kern="1200" dirty="0" smtClean="0">
                  <a:latin typeface="Arial" pitchFamily="34" charset="0"/>
                  <a:cs typeface="Arial" pitchFamily="34" charset="0"/>
                </a:rPr>
              </a:br>
              <a:r>
                <a:rPr lang="en-US" sz="1100" kern="1200" dirty="0" smtClean="0">
                  <a:latin typeface="Arial" pitchFamily="34" charset="0"/>
                  <a:cs typeface="Arial" pitchFamily="34" charset="0"/>
                </a:rPr>
                <a:t>Design</a:t>
              </a:r>
              <a:endParaRPr lang="en-US" sz="1100" kern="12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9" name="Group 28"/>
          <p:cNvGrpSpPr/>
          <p:nvPr>
            <p:custDataLst>
              <p:tags r:id="rId10"/>
            </p:custDataLst>
          </p:nvPr>
        </p:nvGrpSpPr>
        <p:grpSpPr>
          <a:xfrm>
            <a:off x="2680137" y="887505"/>
            <a:ext cx="1396500" cy="484095"/>
            <a:chOff x="2215207" y="158867"/>
            <a:chExt cx="1383769" cy="641648"/>
          </a:xfrm>
        </p:grpSpPr>
        <p:sp>
          <p:nvSpPr>
            <p:cNvPr id="30" name="Chevron 29"/>
            <p:cNvSpPr/>
            <p:nvPr/>
          </p:nvSpPr>
          <p:spPr>
            <a:xfrm>
              <a:off x="2215207" y="158867"/>
              <a:ext cx="1383769" cy="641648"/>
            </a:xfrm>
            <a:prstGeom prst="chevron">
              <a:avLst/>
            </a:prstGeom>
            <a:solidFill>
              <a:srgbClr val="000066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1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Chevron 4"/>
            <p:cNvSpPr/>
            <p:nvPr/>
          </p:nvSpPr>
          <p:spPr>
            <a:xfrm>
              <a:off x="2514810" y="158867"/>
              <a:ext cx="855340" cy="6416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26670" rIns="13335" bIns="2667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kern="1200" dirty="0" smtClean="0">
                  <a:latin typeface="Arial" pitchFamily="34" charset="0"/>
                  <a:cs typeface="Arial" pitchFamily="34" charset="0"/>
                </a:rPr>
                <a:t>Polymerase Binding</a:t>
              </a:r>
              <a:endParaRPr lang="en-US" sz="1100" kern="12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2" name="Group 31"/>
          <p:cNvGrpSpPr/>
          <p:nvPr>
            <p:custDataLst>
              <p:tags r:id="rId11"/>
            </p:custDataLst>
          </p:nvPr>
        </p:nvGrpSpPr>
        <p:grpSpPr>
          <a:xfrm>
            <a:off x="3910737" y="887505"/>
            <a:ext cx="1396500" cy="484095"/>
            <a:chOff x="3322223" y="163931"/>
            <a:chExt cx="1383769" cy="631519"/>
          </a:xfrm>
        </p:grpSpPr>
        <p:sp>
          <p:nvSpPr>
            <p:cNvPr id="33" name="Chevron 32"/>
            <p:cNvSpPr/>
            <p:nvPr/>
          </p:nvSpPr>
          <p:spPr>
            <a:xfrm>
              <a:off x="3322223" y="163931"/>
              <a:ext cx="1383769" cy="631519"/>
            </a:xfrm>
            <a:prstGeom prst="chevron">
              <a:avLst/>
            </a:prstGeom>
            <a:solidFill>
              <a:srgbClr val="000066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Chevron 4"/>
            <p:cNvSpPr/>
            <p:nvPr/>
          </p:nvSpPr>
          <p:spPr>
            <a:xfrm>
              <a:off x="3637983" y="163931"/>
              <a:ext cx="832658" cy="6315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26670" rIns="13335" bIns="2667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kern="1200" dirty="0" smtClean="0">
                  <a:latin typeface="Arial" pitchFamily="34" charset="0"/>
                  <a:cs typeface="Arial" pitchFamily="34" charset="0"/>
                </a:rPr>
                <a:t>Instrument Run</a:t>
              </a:r>
              <a:endParaRPr lang="en-US" sz="1100" kern="12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5" name="Group 34"/>
          <p:cNvGrpSpPr/>
          <p:nvPr>
            <p:custDataLst>
              <p:tags r:id="rId12"/>
            </p:custDataLst>
          </p:nvPr>
        </p:nvGrpSpPr>
        <p:grpSpPr>
          <a:xfrm>
            <a:off x="5141337" y="887505"/>
            <a:ext cx="1396500" cy="484095"/>
            <a:chOff x="4429238" y="163931"/>
            <a:chExt cx="1383769" cy="631519"/>
          </a:xfrm>
        </p:grpSpPr>
        <p:sp>
          <p:nvSpPr>
            <p:cNvPr id="36" name="Chevron 35"/>
            <p:cNvSpPr/>
            <p:nvPr/>
          </p:nvSpPr>
          <p:spPr>
            <a:xfrm>
              <a:off x="4429238" y="163931"/>
              <a:ext cx="1383769" cy="631519"/>
            </a:xfrm>
            <a:prstGeom prst="chevron">
              <a:avLst/>
            </a:prstGeom>
            <a:solidFill>
              <a:srgbClr val="000066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Chevron 4"/>
            <p:cNvSpPr/>
            <p:nvPr/>
          </p:nvSpPr>
          <p:spPr>
            <a:xfrm>
              <a:off x="4744998" y="163931"/>
              <a:ext cx="752250" cy="6315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26670" rIns="13335" bIns="2667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kern="1200" dirty="0" smtClean="0">
                  <a:latin typeface="Arial" pitchFamily="34" charset="0"/>
                  <a:cs typeface="Arial" pitchFamily="34" charset="0"/>
                </a:rPr>
                <a:t>Primary Analysis</a:t>
              </a:r>
              <a:endParaRPr lang="en-US" sz="1100" kern="12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8" name="Group 37"/>
          <p:cNvGrpSpPr/>
          <p:nvPr>
            <p:custDataLst>
              <p:tags r:id="rId13"/>
            </p:custDataLst>
          </p:nvPr>
        </p:nvGrpSpPr>
        <p:grpSpPr>
          <a:xfrm>
            <a:off x="6371937" y="887505"/>
            <a:ext cx="1396500" cy="484095"/>
            <a:chOff x="5536254" y="163931"/>
            <a:chExt cx="1383769" cy="631519"/>
          </a:xfrm>
        </p:grpSpPr>
        <p:sp>
          <p:nvSpPr>
            <p:cNvPr id="39" name="Chevron 38"/>
            <p:cNvSpPr/>
            <p:nvPr/>
          </p:nvSpPr>
          <p:spPr>
            <a:xfrm>
              <a:off x="5536254" y="163931"/>
              <a:ext cx="1383769" cy="631519"/>
            </a:xfrm>
            <a:prstGeom prst="chevron">
              <a:avLst/>
            </a:prstGeom>
            <a:solidFill>
              <a:srgbClr val="000066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Chevron 4"/>
            <p:cNvSpPr/>
            <p:nvPr/>
          </p:nvSpPr>
          <p:spPr>
            <a:xfrm>
              <a:off x="5852014" y="163931"/>
              <a:ext cx="824344" cy="6315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26670" rIns="13335" bIns="2667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kern="1200" dirty="0" smtClean="0">
                  <a:latin typeface="Arial" pitchFamily="34" charset="0"/>
                  <a:cs typeface="Arial" pitchFamily="34" charset="0"/>
                </a:rPr>
                <a:t>Secondary Analysis</a:t>
              </a:r>
              <a:endParaRPr lang="en-US" sz="1100" kern="12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1" name="Group 40"/>
          <p:cNvGrpSpPr/>
          <p:nvPr>
            <p:custDataLst>
              <p:tags r:id="rId14"/>
            </p:custDataLst>
          </p:nvPr>
        </p:nvGrpSpPr>
        <p:grpSpPr>
          <a:xfrm>
            <a:off x="7602537" y="887505"/>
            <a:ext cx="1396500" cy="484095"/>
            <a:chOff x="6643270" y="163931"/>
            <a:chExt cx="1383769" cy="631519"/>
          </a:xfrm>
        </p:grpSpPr>
        <p:sp>
          <p:nvSpPr>
            <p:cNvPr id="42" name="Chevron 41"/>
            <p:cNvSpPr/>
            <p:nvPr/>
          </p:nvSpPr>
          <p:spPr>
            <a:xfrm>
              <a:off x="6643270" y="163931"/>
              <a:ext cx="1383769" cy="631519"/>
            </a:xfrm>
            <a:prstGeom prst="chevron">
              <a:avLst/>
            </a:prstGeom>
            <a:solidFill>
              <a:srgbClr val="000066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Chevron 4"/>
            <p:cNvSpPr/>
            <p:nvPr/>
          </p:nvSpPr>
          <p:spPr>
            <a:xfrm>
              <a:off x="6959030" y="163931"/>
              <a:ext cx="752250" cy="6315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26670" rIns="13335" bIns="2667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kern="1200" dirty="0" smtClean="0">
                  <a:latin typeface="Arial" pitchFamily="34" charset="0"/>
                  <a:cs typeface="Arial" pitchFamily="34" charset="0"/>
                </a:rPr>
                <a:t>Tertiary Analysis</a:t>
              </a:r>
              <a:endParaRPr lang="en-US" sz="1100" kern="1200" dirty="0"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71" name="Picture 2" descr="http://www.pacificbiosciences.com/sites/default/files/assets/circos2.png"/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365" r="-32933"/>
          <a:stretch/>
        </p:blipFill>
        <p:spPr bwMode="auto">
          <a:xfrm>
            <a:off x="1542720" y="1524000"/>
            <a:ext cx="6257224" cy="3789596"/>
          </a:xfrm>
          <a:prstGeom prst="roundRect">
            <a:avLst>
              <a:gd name="adj" fmla="val 2498"/>
            </a:avLst>
          </a:prstGeom>
          <a:solidFill>
            <a:schemeClr val="bg1"/>
          </a:solidFill>
          <a:ln>
            <a:solidFill>
              <a:schemeClr val="bg2"/>
            </a:solidFill>
          </a:ln>
          <a:effectLst>
            <a:reflection blurRad="12700" stA="38000" endPos="28000" dist="5000" dir="5400000" sy="-100000" algn="bl" rotWithShape="0"/>
          </a:effectLst>
          <a:extLst/>
        </p:spPr>
      </p:pic>
      <p:grpSp>
        <p:nvGrpSpPr>
          <p:cNvPr id="72" name="Group 71"/>
          <p:cNvGrpSpPr/>
          <p:nvPr>
            <p:custDataLst>
              <p:tags r:id="rId16"/>
            </p:custDataLst>
          </p:nvPr>
        </p:nvGrpSpPr>
        <p:grpSpPr>
          <a:xfrm>
            <a:off x="242247" y="876747"/>
            <a:ext cx="1396500" cy="484095"/>
            <a:chOff x="20227" y="152399"/>
            <a:chExt cx="1383769" cy="650576"/>
          </a:xfrm>
        </p:grpSpPr>
        <p:sp>
          <p:nvSpPr>
            <p:cNvPr id="73" name="Chevron 72"/>
            <p:cNvSpPr/>
            <p:nvPr/>
          </p:nvSpPr>
          <p:spPr>
            <a:xfrm>
              <a:off x="20227" y="152399"/>
              <a:ext cx="1383769" cy="650576"/>
            </a:xfrm>
            <a:prstGeom prst="chevron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Chevron 4"/>
            <p:cNvSpPr/>
            <p:nvPr/>
          </p:nvSpPr>
          <p:spPr>
            <a:xfrm>
              <a:off x="300903" y="152399"/>
              <a:ext cx="912630" cy="6505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26670" rIns="13335" bIns="2667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b="1" kern="1200" dirty="0" smtClean="0">
                  <a:latin typeface="Arial" pitchFamily="34" charset="0"/>
                  <a:cs typeface="Arial" pitchFamily="34" charset="0"/>
                </a:rPr>
                <a:t>Template </a:t>
              </a:r>
              <a:br>
                <a:rPr lang="en-US" sz="1100" b="1" kern="1200" dirty="0" smtClean="0">
                  <a:latin typeface="Arial" pitchFamily="34" charset="0"/>
                  <a:cs typeface="Arial" pitchFamily="34" charset="0"/>
                </a:rPr>
              </a:br>
              <a:r>
                <a:rPr lang="en-US" sz="1100" b="1" kern="1200" dirty="0" smtClean="0">
                  <a:latin typeface="Arial" pitchFamily="34" charset="0"/>
                  <a:cs typeface="Arial" pitchFamily="34" charset="0"/>
                </a:rPr>
                <a:t>Preparation</a:t>
              </a:r>
              <a:endParaRPr lang="en-US" sz="1100" b="1" kern="12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0" name="Group 79"/>
          <p:cNvGrpSpPr/>
          <p:nvPr>
            <p:custDataLst>
              <p:tags r:id="rId17"/>
            </p:custDataLst>
          </p:nvPr>
        </p:nvGrpSpPr>
        <p:grpSpPr>
          <a:xfrm>
            <a:off x="1474116" y="887505"/>
            <a:ext cx="1396500" cy="484095"/>
            <a:chOff x="1108191" y="163931"/>
            <a:chExt cx="1383769" cy="631519"/>
          </a:xfrm>
        </p:grpSpPr>
        <p:sp>
          <p:nvSpPr>
            <p:cNvPr id="81" name="Chevron 80"/>
            <p:cNvSpPr/>
            <p:nvPr/>
          </p:nvSpPr>
          <p:spPr>
            <a:xfrm>
              <a:off x="1108191" y="163931"/>
              <a:ext cx="1383769" cy="631519"/>
            </a:xfrm>
            <a:prstGeom prst="chevron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Chevron 4"/>
            <p:cNvSpPr/>
            <p:nvPr/>
          </p:nvSpPr>
          <p:spPr>
            <a:xfrm>
              <a:off x="1423951" y="163931"/>
              <a:ext cx="752250" cy="6315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26670" rIns="13335" bIns="2667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b="1" kern="1200" dirty="0" smtClean="0">
                  <a:latin typeface="Arial" pitchFamily="34" charset="0"/>
                  <a:cs typeface="Arial" pitchFamily="34" charset="0"/>
                </a:rPr>
                <a:t>Run </a:t>
              </a:r>
              <a:br>
                <a:rPr lang="en-US" sz="1100" b="1" kern="1200" dirty="0" smtClean="0">
                  <a:latin typeface="Arial" pitchFamily="34" charset="0"/>
                  <a:cs typeface="Arial" pitchFamily="34" charset="0"/>
                </a:rPr>
              </a:br>
              <a:r>
                <a:rPr lang="en-US" sz="1100" b="1" kern="1200" dirty="0" smtClean="0">
                  <a:latin typeface="Arial" pitchFamily="34" charset="0"/>
                  <a:cs typeface="Arial" pitchFamily="34" charset="0"/>
                </a:rPr>
                <a:t>Design</a:t>
              </a:r>
              <a:endParaRPr lang="en-US" sz="1100" b="1" kern="12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3" name="Group 82"/>
          <p:cNvGrpSpPr/>
          <p:nvPr>
            <p:custDataLst>
              <p:tags r:id="rId18"/>
            </p:custDataLst>
          </p:nvPr>
        </p:nvGrpSpPr>
        <p:grpSpPr>
          <a:xfrm>
            <a:off x="2704716" y="887505"/>
            <a:ext cx="1396500" cy="484095"/>
            <a:chOff x="2215207" y="158867"/>
            <a:chExt cx="1383769" cy="641648"/>
          </a:xfrm>
        </p:grpSpPr>
        <p:sp>
          <p:nvSpPr>
            <p:cNvPr id="84" name="Chevron 83"/>
            <p:cNvSpPr/>
            <p:nvPr/>
          </p:nvSpPr>
          <p:spPr>
            <a:xfrm>
              <a:off x="2215207" y="158867"/>
              <a:ext cx="1383769" cy="641648"/>
            </a:xfrm>
            <a:prstGeom prst="chevron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1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5" name="Chevron 4"/>
            <p:cNvSpPr/>
            <p:nvPr/>
          </p:nvSpPr>
          <p:spPr>
            <a:xfrm>
              <a:off x="2514810" y="158867"/>
              <a:ext cx="855340" cy="6416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26670" rIns="13335" bIns="2667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b="1" kern="1200" dirty="0" smtClean="0">
                  <a:latin typeface="Arial" pitchFamily="34" charset="0"/>
                  <a:cs typeface="Arial" pitchFamily="34" charset="0"/>
                </a:rPr>
                <a:t>Polymerase Binding</a:t>
              </a:r>
              <a:endParaRPr lang="en-US" sz="1100" b="1" kern="12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6" name="Group 85"/>
          <p:cNvGrpSpPr/>
          <p:nvPr>
            <p:custDataLst>
              <p:tags r:id="rId19"/>
            </p:custDataLst>
          </p:nvPr>
        </p:nvGrpSpPr>
        <p:grpSpPr>
          <a:xfrm>
            <a:off x="3935316" y="887505"/>
            <a:ext cx="1396500" cy="484095"/>
            <a:chOff x="3322223" y="163931"/>
            <a:chExt cx="1383769" cy="631519"/>
          </a:xfrm>
        </p:grpSpPr>
        <p:sp>
          <p:nvSpPr>
            <p:cNvPr id="87" name="Chevron 86"/>
            <p:cNvSpPr/>
            <p:nvPr/>
          </p:nvSpPr>
          <p:spPr>
            <a:xfrm>
              <a:off x="3322223" y="163931"/>
              <a:ext cx="1383769" cy="631519"/>
            </a:xfrm>
            <a:prstGeom prst="chevron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Chevron 4"/>
            <p:cNvSpPr/>
            <p:nvPr/>
          </p:nvSpPr>
          <p:spPr>
            <a:xfrm>
              <a:off x="3637983" y="163931"/>
              <a:ext cx="832658" cy="6315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26670" rIns="13335" bIns="2667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b="1" kern="1200" dirty="0" smtClean="0">
                  <a:latin typeface="Arial" pitchFamily="34" charset="0"/>
                  <a:cs typeface="Arial" pitchFamily="34" charset="0"/>
                </a:rPr>
                <a:t>Instrument Run</a:t>
              </a:r>
              <a:endParaRPr lang="en-US" sz="1100" b="1" kern="12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89" name="Group 88"/>
          <p:cNvGrpSpPr/>
          <p:nvPr>
            <p:custDataLst>
              <p:tags r:id="rId20"/>
            </p:custDataLst>
          </p:nvPr>
        </p:nvGrpSpPr>
        <p:grpSpPr>
          <a:xfrm>
            <a:off x="5165916" y="887505"/>
            <a:ext cx="1396500" cy="484095"/>
            <a:chOff x="4429238" y="163931"/>
            <a:chExt cx="1383769" cy="631519"/>
          </a:xfrm>
        </p:grpSpPr>
        <p:sp>
          <p:nvSpPr>
            <p:cNvPr id="90" name="Chevron 89"/>
            <p:cNvSpPr/>
            <p:nvPr/>
          </p:nvSpPr>
          <p:spPr>
            <a:xfrm>
              <a:off x="4429238" y="163931"/>
              <a:ext cx="1383769" cy="631519"/>
            </a:xfrm>
            <a:prstGeom prst="chevron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Chevron 4"/>
            <p:cNvSpPr/>
            <p:nvPr/>
          </p:nvSpPr>
          <p:spPr>
            <a:xfrm>
              <a:off x="4744998" y="163931"/>
              <a:ext cx="752250" cy="6315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26670" rIns="13335" bIns="2667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b="1" kern="1200" dirty="0" smtClean="0">
                  <a:latin typeface="Arial" pitchFamily="34" charset="0"/>
                  <a:cs typeface="Arial" pitchFamily="34" charset="0"/>
                </a:rPr>
                <a:t>Primary Analysis</a:t>
              </a:r>
              <a:endParaRPr lang="en-US" sz="1100" b="1" kern="12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92" name="Group 91"/>
          <p:cNvGrpSpPr/>
          <p:nvPr>
            <p:custDataLst>
              <p:tags r:id="rId21"/>
            </p:custDataLst>
          </p:nvPr>
        </p:nvGrpSpPr>
        <p:grpSpPr>
          <a:xfrm>
            <a:off x="6396516" y="887505"/>
            <a:ext cx="1396500" cy="484095"/>
            <a:chOff x="5536254" y="163931"/>
            <a:chExt cx="1383769" cy="631519"/>
          </a:xfrm>
        </p:grpSpPr>
        <p:sp>
          <p:nvSpPr>
            <p:cNvPr id="93" name="Chevron 92"/>
            <p:cNvSpPr/>
            <p:nvPr/>
          </p:nvSpPr>
          <p:spPr>
            <a:xfrm>
              <a:off x="5536254" y="163931"/>
              <a:ext cx="1383769" cy="631519"/>
            </a:xfrm>
            <a:prstGeom prst="chevron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Chevron 4"/>
            <p:cNvSpPr/>
            <p:nvPr/>
          </p:nvSpPr>
          <p:spPr>
            <a:xfrm>
              <a:off x="5852014" y="163931"/>
              <a:ext cx="824344" cy="6315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26670" rIns="13335" bIns="2667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b="1" kern="1200" dirty="0" smtClean="0">
                  <a:latin typeface="Arial" pitchFamily="34" charset="0"/>
                  <a:cs typeface="Arial" pitchFamily="34" charset="0"/>
                </a:rPr>
                <a:t>Secondary Analysis</a:t>
              </a:r>
              <a:endParaRPr lang="en-US" sz="1100" b="1" kern="12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95" name="Group 94"/>
          <p:cNvGrpSpPr/>
          <p:nvPr>
            <p:custDataLst>
              <p:tags r:id="rId22"/>
            </p:custDataLst>
          </p:nvPr>
        </p:nvGrpSpPr>
        <p:grpSpPr>
          <a:xfrm>
            <a:off x="7627116" y="887505"/>
            <a:ext cx="1396500" cy="484095"/>
            <a:chOff x="6643270" y="163931"/>
            <a:chExt cx="1383769" cy="631519"/>
          </a:xfrm>
        </p:grpSpPr>
        <p:sp>
          <p:nvSpPr>
            <p:cNvPr id="96" name="Chevron 95"/>
            <p:cNvSpPr/>
            <p:nvPr/>
          </p:nvSpPr>
          <p:spPr>
            <a:xfrm>
              <a:off x="6643270" y="163931"/>
              <a:ext cx="1383769" cy="631519"/>
            </a:xfrm>
            <a:prstGeom prst="chevron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</p:sp>
        <p:sp>
          <p:nvSpPr>
            <p:cNvPr id="97" name="Chevron 4"/>
            <p:cNvSpPr/>
            <p:nvPr/>
          </p:nvSpPr>
          <p:spPr>
            <a:xfrm>
              <a:off x="6959030" y="163931"/>
              <a:ext cx="752250" cy="6315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005" tIns="26670" rIns="13335" bIns="2667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b="1" kern="1200" dirty="0" smtClean="0">
                  <a:latin typeface="Arial" pitchFamily="34" charset="0"/>
                  <a:cs typeface="Arial" pitchFamily="34" charset="0"/>
                </a:rPr>
                <a:t>Tertiary Analysis</a:t>
              </a:r>
              <a:endParaRPr lang="en-US" sz="1100" b="1" kern="120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845705" y="5579767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RS Remote</a:t>
            </a:r>
            <a:endParaRPr lang="en-US" b="1" dirty="0"/>
          </a:p>
        </p:txBody>
      </p:sp>
      <p:sp>
        <p:nvSpPr>
          <p:cNvPr id="98" name="TextBox 97"/>
          <p:cNvSpPr txBox="1"/>
          <p:nvPr/>
        </p:nvSpPr>
        <p:spPr>
          <a:xfrm>
            <a:off x="3842028" y="5579767"/>
            <a:ext cx="1244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RS Touch</a:t>
            </a:r>
            <a:endParaRPr lang="en-US" b="1" dirty="0"/>
          </a:p>
        </p:txBody>
      </p:sp>
      <p:sp>
        <p:nvSpPr>
          <p:cNvPr id="99" name="TextBox 98"/>
          <p:cNvSpPr txBox="1"/>
          <p:nvPr/>
        </p:nvSpPr>
        <p:spPr>
          <a:xfrm>
            <a:off x="3844636" y="557976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Blade center</a:t>
            </a:r>
            <a:endParaRPr lang="en-US" b="1" dirty="0"/>
          </a:p>
        </p:txBody>
      </p:sp>
      <p:sp>
        <p:nvSpPr>
          <p:cNvPr id="100" name="TextBox 99"/>
          <p:cNvSpPr txBox="1"/>
          <p:nvPr/>
        </p:nvSpPr>
        <p:spPr>
          <a:xfrm>
            <a:off x="2918634" y="5579767"/>
            <a:ext cx="3091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SMRT Portal &amp; SMRT View</a:t>
            </a:r>
            <a:endParaRPr lang="en-US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3200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8" grpId="0"/>
      <p:bldP spid="99" grpId="0"/>
      <p:bldP spid="10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cs typeface="Arial" charset="0"/>
              </a:rPr>
              <a:t>Template Preparation</a:t>
            </a:r>
          </a:p>
        </p:txBody>
      </p:sp>
      <p:pic>
        <p:nvPicPr>
          <p:cNvPr id="11" name="PPTShape_0" descr="http://www.pacificbiosciences.com/sites/default/files/assets/Sample-Prep-Workflow_binding-disabled_v3.jp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12" t="25959" r="4843" b="29996"/>
          <a:stretch/>
        </p:blipFill>
        <p:spPr bwMode="auto">
          <a:xfrm>
            <a:off x="2971799" y="1159181"/>
            <a:ext cx="5685751" cy="354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Arrow Connector 52"/>
          <p:cNvCxnSpPr/>
          <p:nvPr/>
        </p:nvCxnSpPr>
        <p:spPr>
          <a:xfrm>
            <a:off x="1905000" y="3657245"/>
            <a:ext cx="0" cy="25892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1905000" y="2662338"/>
            <a:ext cx="0" cy="25892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1901536" y="4669382"/>
            <a:ext cx="0" cy="25892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1905000" y="1657217"/>
            <a:ext cx="0" cy="25892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Rounded Rectangle 72"/>
          <p:cNvSpPr/>
          <p:nvPr/>
        </p:nvSpPr>
        <p:spPr>
          <a:xfrm>
            <a:off x="1143000" y="990600"/>
            <a:ext cx="1524000" cy="666617"/>
          </a:xfrm>
          <a:prstGeom prst="roundRect">
            <a:avLst>
              <a:gd name="adj" fmla="val 7435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Arial" pitchFamily="34" charset="0"/>
                <a:cs typeface="Arial" pitchFamily="34" charset="0"/>
              </a:rPr>
              <a:t>DNA Sample</a:t>
            </a:r>
            <a:endParaRPr lang="en-US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1160318" y="1996440"/>
            <a:ext cx="1524000" cy="666617"/>
          </a:xfrm>
          <a:prstGeom prst="roundRect">
            <a:avLst>
              <a:gd name="adj" fmla="val 7435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Arial" pitchFamily="34" charset="0"/>
                <a:cs typeface="Arial" pitchFamily="34" charset="0"/>
              </a:rPr>
              <a:t>Fragment DNA</a:t>
            </a:r>
            <a:endParaRPr lang="en-US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1154735" y="3002280"/>
            <a:ext cx="1524000" cy="666617"/>
          </a:xfrm>
          <a:prstGeom prst="roundRect">
            <a:avLst>
              <a:gd name="adj" fmla="val 7435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Arial" pitchFamily="34" charset="0"/>
                <a:cs typeface="Arial" pitchFamily="34" charset="0"/>
              </a:rPr>
              <a:t>Repair Ends</a:t>
            </a:r>
            <a:endParaRPr lang="en-US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1160318" y="4008120"/>
            <a:ext cx="1524000" cy="666617"/>
          </a:xfrm>
          <a:prstGeom prst="roundRect">
            <a:avLst>
              <a:gd name="adj" fmla="val 7435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Arial" pitchFamily="34" charset="0"/>
                <a:cs typeface="Arial" pitchFamily="34" charset="0"/>
              </a:rPr>
              <a:t>Ligate adapters</a:t>
            </a:r>
            <a:endParaRPr lang="en-US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1143000" y="5013960"/>
            <a:ext cx="1524000" cy="666617"/>
          </a:xfrm>
          <a:prstGeom prst="roundRect">
            <a:avLst>
              <a:gd name="adj" fmla="val 7435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Arial" pitchFamily="34" charset="0"/>
                <a:cs typeface="Arial" pitchFamily="34" charset="0"/>
              </a:rPr>
              <a:t>Purify DNA</a:t>
            </a:r>
            <a:endParaRPr lang="en-US" sz="14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02200"/>
            <a:ext cx="4648200" cy="318589"/>
          </a:xfrm>
          <a:prstGeom prst="rect">
            <a:avLst/>
          </a:prstGeom>
        </p:spPr>
      </p:pic>
      <p:sp>
        <p:nvSpPr>
          <p:cNvPr id="3" name="PPTShape_1"/>
          <p:cNvSpPr/>
          <p:nvPr/>
        </p:nvSpPr>
        <p:spPr>
          <a:xfrm>
            <a:off x="3657600" y="5199958"/>
            <a:ext cx="4572000" cy="1200842"/>
          </a:xfrm>
          <a:prstGeom prst="rect">
            <a:avLst/>
          </a:prstGeom>
        </p:spPr>
        <p:txBody>
          <a:bodyPr>
            <a:spAutoFit/>
          </a:bodyPr>
          <a:lstStyle/>
          <a:p>
            <a:pPr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 smtClean="0">
                <a:solidFill>
                  <a:srgbClr val="000000"/>
                </a:solidFill>
                <a:latin typeface="Arial" pitchFamily="34" charset="0"/>
                <a:ea typeface="Times New Roman"/>
                <a:cs typeface="Arial" pitchFamily="34" charset="0"/>
              </a:rPr>
              <a:t>SMRTbell</a:t>
            </a:r>
            <a:r>
              <a:rPr lang="en-US" sz="1600" dirty="0" smtClean="0">
                <a:solidFill>
                  <a:srgbClr val="000000"/>
                </a:solidFill>
                <a:latin typeface="Arial" pitchFamily="34" charset="0"/>
                <a:ea typeface="Times New Roman"/>
                <a:cs typeface="Arial" pitchFamily="34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Times New Roman"/>
                <a:cs typeface="Arial" pitchFamily="34" charset="0"/>
              </a:rPr>
              <a:t>Template can be used </a:t>
            </a:r>
            <a:r>
              <a:rPr lang="en-US" sz="1600" dirty="0" smtClean="0">
                <a:solidFill>
                  <a:srgbClr val="000000"/>
                </a:solidFill>
                <a:latin typeface="Arial" pitchFamily="34" charset="0"/>
                <a:ea typeface="Times New Roman"/>
                <a:cs typeface="Arial" pitchFamily="34" charset="0"/>
              </a:rPr>
              <a:t>to </a:t>
            </a:r>
            <a:r>
              <a:rPr lang="en-US" sz="1600" dirty="0">
                <a:solidFill>
                  <a:srgbClr val="000000"/>
                </a:solidFill>
                <a:latin typeface="Arial" pitchFamily="34" charset="0"/>
                <a:ea typeface="Times New Roman"/>
                <a:cs typeface="Arial" pitchFamily="34" charset="0"/>
              </a:rPr>
              <a:t>create libraries of varying insert lengths from 200bp to 10,000bp depending on the needs of the application.  </a:t>
            </a:r>
            <a:endParaRPr lang="en-US" sz="1600" dirty="0">
              <a:latin typeface="Arial" pitchFamily="34" charset="0"/>
              <a:ea typeface="Times New Roman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2867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Design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799" y="304800"/>
            <a:ext cx="4650385" cy="315984"/>
          </a:xfrm>
          <a:prstGeom prst="rect">
            <a:avLst/>
          </a:prstGeom>
        </p:spPr>
      </p:pic>
      <p:grpSp>
        <p:nvGrpSpPr>
          <p:cNvPr id="8" name="Group 7"/>
          <p:cNvGrpSpPr/>
          <p:nvPr>
            <p:custDataLst>
              <p:tags r:id="rId3"/>
            </p:custDataLst>
          </p:nvPr>
        </p:nvGrpSpPr>
        <p:grpSpPr>
          <a:xfrm>
            <a:off x="-3463" y="838200"/>
            <a:ext cx="9144000" cy="5715000"/>
            <a:chOff x="-76200" y="1219200"/>
            <a:chExt cx="9144000" cy="5715000"/>
          </a:xfrm>
        </p:grpSpPr>
        <p:pic>
          <p:nvPicPr>
            <p:cNvPr id="22530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6200" y="1219200"/>
              <a:ext cx="9144000" cy="5715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Rounded Rectangle 4"/>
            <p:cNvSpPr/>
            <p:nvPr/>
          </p:nvSpPr>
          <p:spPr>
            <a:xfrm>
              <a:off x="1143000" y="5253102"/>
              <a:ext cx="6705600" cy="178172"/>
            </a:xfrm>
            <a:prstGeom prst="roundRect">
              <a:avLst>
                <a:gd name="adj" fmla="val 24773"/>
              </a:avLst>
            </a:prstGeom>
            <a:gradFill>
              <a:gsLst>
                <a:gs pos="0">
                  <a:schemeClr val="bg1"/>
                </a:gs>
                <a:gs pos="17999">
                  <a:schemeClr val="bg1">
                    <a:lumMod val="95000"/>
                  </a:schemeClr>
                </a:gs>
                <a:gs pos="36000">
                  <a:schemeClr val="bg1">
                    <a:lumMod val="75000"/>
                  </a:schemeClr>
                </a:gs>
                <a:gs pos="61000">
                  <a:schemeClr val="bg1">
                    <a:lumMod val="85000"/>
                  </a:schemeClr>
                </a:gs>
                <a:gs pos="82001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1143000" y="5468845"/>
              <a:ext cx="6705600" cy="173121"/>
            </a:xfrm>
            <a:prstGeom prst="roundRect">
              <a:avLst>
                <a:gd name="adj" fmla="val 24773"/>
              </a:avLst>
            </a:prstGeom>
            <a:gradFill>
              <a:gsLst>
                <a:gs pos="0">
                  <a:schemeClr val="bg1"/>
                </a:gs>
                <a:gs pos="17999">
                  <a:schemeClr val="bg1">
                    <a:lumMod val="95000"/>
                  </a:schemeClr>
                </a:gs>
                <a:gs pos="36000">
                  <a:schemeClr val="bg1">
                    <a:lumMod val="75000"/>
                  </a:schemeClr>
                </a:gs>
                <a:gs pos="61000">
                  <a:schemeClr val="bg1">
                    <a:lumMod val="85000"/>
                  </a:schemeClr>
                </a:gs>
                <a:gs pos="82001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1143000" y="5679537"/>
              <a:ext cx="6705600" cy="173418"/>
            </a:xfrm>
            <a:prstGeom prst="roundRect">
              <a:avLst>
                <a:gd name="adj" fmla="val 24773"/>
              </a:avLst>
            </a:prstGeom>
            <a:gradFill>
              <a:gsLst>
                <a:gs pos="0">
                  <a:schemeClr val="bg1"/>
                </a:gs>
                <a:gs pos="17999">
                  <a:schemeClr val="bg1">
                    <a:lumMod val="95000"/>
                  </a:schemeClr>
                </a:gs>
                <a:gs pos="36000">
                  <a:schemeClr val="bg1">
                    <a:lumMod val="75000"/>
                  </a:schemeClr>
                </a:gs>
                <a:gs pos="61000">
                  <a:schemeClr val="bg1">
                    <a:lumMod val="85000"/>
                  </a:schemeClr>
                </a:gs>
                <a:gs pos="82001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1143000" y="5890526"/>
              <a:ext cx="6705600" cy="180584"/>
            </a:xfrm>
            <a:prstGeom prst="roundRect">
              <a:avLst>
                <a:gd name="adj" fmla="val 24773"/>
              </a:avLst>
            </a:prstGeom>
            <a:gradFill>
              <a:gsLst>
                <a:gs pos="0">
                  <a:schemeClr val="bg1"/>
                </a:gs>
                <a:gs pos="17999">
                  <a:schemeClr val="bg1">
                    <a:lumMod val="95000"/>
                  </a:schemeClr>
                </a:gs>
                <a:gs pos="36000">
                  <a:schemeClr val="bg1">
                    <a:lumMod val="75000"/>
                  </a:schemeClr>
                </a:gs>
                <a:gs pos="61000">
                  <a:schemeClr val="bg1">
                    <a:lumMod val="85000"/>
                  </a:schemeClr>
                </a:gs>
                <a:gs pos="82001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1143000" y="6108680"/>
              <a:ext cx="6705600" cy="179359"/>
            </a:xfrm>
            <a:prstGeom prst="roundRect">
              <a:avLst>
                <a:gd name="adj" fmla="val 24773"/>
              </a:avLst>
            </a:prstGeom>
            <a:gradFill>
              <a:gsLst>
                <a:gs pos="0">
                  <a:schemeClr val="bg1"/>
                </a:gs>
                <a:gs pos="17999">
                  <a:schemeClr val="bg1">
                    <a:lumMod val="95000"/>
                  </a:schemeClr>
                </a:gs>
                <a:gs pos="36000">
                  <a:schemeClr val="bg1">
                    <a:lumMod val="75000"/>
                  </a:schemeClr>
                </a:gs>
                <a:gs pos="61000">
                  <a:schemeClr val="bg1">
                    <a:lumMod val="85000"/>
                  </a:schemeClr>
                </a:gs>
                <a:gs pos="82001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382982" y="5255839"/>
              <a:ext cx="0" cy="103493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4776355" y="5255839"/>
              <a:ext cx="0" cy="103493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7543800" y="5255839"/>
              <a:ext cx="0" cy="1034937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41815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6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Designing a Run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799" y="304800"/>
            <a:ext cx="4650385" cy="31598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5715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6359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Polymerase Binding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99282"/>
            <a:ext cx="4648200" cy="315835"/>
          </a:xfrm>
          <a:prstGeom prst="rect">
            <a:avLst/>
          </a:prstGeom>
        </p:spPr>
      </p:pic>
      <p:pic>
        <p:nvPicPr>
          <p:cNvPr id="16" name="Picture 26" descr="2-primer-polymerase-on-SMRTbell"/>
          <p:cNvPicPr>
            <a:picLocks noChangeArrowheads="1"/>
          </p:cNvPicPr>
          <p:nvPr>
            <p:custDataLst>
              <p:tags r:id="rId3"/>
            </p:custData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2898938" y="3886369"/>
            <a:ext cx="5943796" cy="1331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3413126" y="1074003"/>
            <a:ext cx="542925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dirty="0">
                <a:latin typeface="Calibri" pitchFamily="34" charset="0"/>
                <a:ea typeface="ヒラギノ角ゴ Pro W3"/>
                <a:cs typeface="ヒラギノ角ゴ Pro W3"/>
              </a:rPr>
              <a:t>PacBio DNA Template Polymerase Binding </a:t>
            </a:r>
            <a:r>
              <a:rPr lang="en-US" sz="1600" dirty="0" smtClean="0">
                <a:latin typeface="Calibri" pitchFamily="34" charset="0"/>
                <a:ea typeface="ヒラギノ角ゴ Pro W3"/>
                <a:cs typeface="ヒラギノ角ゴ Pro W3"/>
              </a:rPr>
              <a:t>Kit</a:t>
            </a:r>
          </a:p>
          <a:p>
            <a:endParaRPr lang="en-US" sz="1600" dirty="0" smtClean="0">
              <a:latin typeface="Calibri" pitchFamily="34" charset="0"/>
              <a:ea typeface="ヒラギノ角ゴ Pro W3"/>
              <a:cs typeface="ヒラギノ角ゴ Pro W3"/>
            </a:endParaRPr>
          </a:p>
          <a:p>
            <a:r>
              <a:rPr lang="en-US" sz="1600" dirty="0" smtClean="0">
                <a:latin typeface="Calibri" pitchFamily="34" charset="0"/>
                <a:ea typeface="ヒラギノ角ゴ Pro W3"/>
                <a:cs typeface="ヒラギノ角ゴ Pro W3"/>
              </a:rPr>
              <a:t>Binding Calculator available as Web based tool</a:t>
            </a:r>
            <a:endParaRPr lang="en-US" sz="1600" dirty="0">
              <a:latin typeface="Calibri" pitchFamily="34" charset="0"/>
              <a:ea typeface="ヒラギノ角ゴ Pro W3"/>
              <a:cs typeface="ヒラギノ角ゴ Pro W3"/>
            </a:endParaRPr>
          </a:p>
        </p:txBody>
      </p:sp>
      <p:sp>
        <p:nvSpPr>
          <p:cNvPr id="18" name="Striped Right Arrow 17"/>
          <p:cNvSpPr/>
          <p:nvPr/>
        </p:nvSpPr>
        <p:spPr bwMode="auto">
          <a:xfrm rot="5400000">
            <a:off x="5666490" y="3480404"/>
            <a:ext cx="413887" cy="398040"/>
          </a:xfrm>
          <a:prstGeom prst="strip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" name="TextBox 3"/>
          <p:cNvSpPr txBox="1">
            <a:spLocks noChangeArrowheads="1"/>
          </p:cNvSpPr>
          <p:nvPr/>
        </p:nvSpPr>
        <p:spPr bwMode="auto">
          <a:xfrm>
            <a:off x="2598738" y="5529263"/>
            <a:ext cx="6081712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dirty="0"/>
              <a:t>Note:</a:t>
            </a:r>
          </a:p>
          <a:p>
            <a:r>
              <a:rPr lang="en-US" sz="1400" dirty="0"/>
              <a:t>Before you bind your polymerase to a template, you should have annealed</a:t>
            </a:r>
          </a:p>
          <a:p>
            <a:r>
              <a:rPr lang="en-US" sz="1400" dirty="0"/>
              <a:t>SMRTbell templates.</a:t>
            </a:r>
          </a:p>
        </p:txBody>
      </p:sp>
      <p:pic>
        <p:nvPicPr>
          <p:cNvPr id="20" name="Picture 43" descr="2-primed-bellr-(9,16)"/>
          <p:cNvPicPr>
            <a:picLocks noChangeArrowheads="1"/>
          </p:cNvPicPr>
          <p:nvPr>
            <p:custDataLst>
              <p:tags r:id="rId4"/>
            </p:custDataLst>
          </p:nvPr>
        </p:nvPicPr>
        <p:blipFill>
          <a:blip r:embed="rId9"/>
          <a:srcRect/>
          <a:stretch>
            <a:fillRect/>
          </a:stretch>
        </p:blipFill>
        <p:spPr bwMode="auto">
          <a:xfrm>
            <a:off x="2854486" y="2362400"/>
            <a:ext cx="5988247" cy="12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ounded Rectangle 20"/>
          <p:cNvSpPr/>
          <p:nvPr/>
        </p:nvSpPr>
        <p:spPr>
          <a:xfrm>
            <a:off x="781050" y="2638842"/>
            <a:ext cx="1524000" cy="656766"/>
          </a:xfrm>
          <a:prstGeom prst="roundRect">
            <a:avLst>
              <a:gd name="adj" fmla="val 8192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Arial" pitchFamily="34" charset="0"/>
                <a:cs typeface="Arial" pitchFamily="34" charset="0"/>
              </a:rPr>
              <a:t>Anneal </a:t>
            </a:r>
            <a:endParaRPr lang="en-US" sz="1400" b="1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1400" b="1" dirty="0">
                <a:latin typeface="Arial" pitchFamily="34" charset="0"/>
                <a:cs typeface="Arial" pitchFamily="34" charset="0"/>
              </a:rPr>
              <a:t>Template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781050" y="4202006"/>
            <a:ext cx="1524000" cy="700609"/>
          </a:xfrm>
          <a:prstGeom prst="roundRect">
            <a:avLst>
              <a:gd name="adj" fmla="val 851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itchFamily="34" charset="0"/>
                <a:cs typeface="Arial" pitchFamily="34" charset="0"/>
              </a:rPr>
              <a:t>Bind Polymerase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781050" y="1267417"/>
            <a:ext cx="1524000" cy="666617"/>
          </a:xfrm>
          <a:prstGeom prst="roundRect">
            <a:avLst>
              <a:gd name="adj" fmla="val 7435"/>
            </a:avLst>
          </a:prstGeom>
          <a:solidFill>
            <a:schemeClr val="bg1">
              <a:lumMod val="6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Arial" pitchFamily="34" charset="0"/>
                <a:cs typeface="Arial" pitchFamily="34" charset="0"/>
              </a:rPr>
              <a:t>Purify DNA</a:t>
            </a:r>
            <a:endParaRPr lang="en-US" sz="14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533525" y="1934034"/>
            <a:ext cx="19050" cy="70480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533525" y="3295608"/>
            <a:ext cx="19050" cy="90639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790139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72"/>
          <a:stretch/>
        </p:blipFill>
        <p:spPr>
          <a:xfrm>
            <a:off x="0" y="914400"/>
            <a:ext cx="9144000" cy="5057581"/>
          </a:xfrm>
          <a:prstGeom prst="rect">
            <a:avLst/>
          </a:prstGeom>
          <a:effectLst>
            <a:reflection stA="9000" endPos="1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Instrument Run</a:t>
            </a:r>
            <a:endParaRPr lang="en-US" i="1" dirty="0"/>
          </a:p>
        </p:txBody>
      </p:sp>
      <p:sp>
        <p:nvSpPr>
          <p:cNvPr id="5" name="TextBox 4"/>
          <p:cNvSpPr txBox="1"/>
          <p:nvPr/>
        </p:nvSpPr>
        <p:spPr>
          <a:xfrm>
            <a:off x="5581099" y="1020651"/>
            <a:ext cx="958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RS Touch</a:t>
            </a:r>
            <a:endParaRPr lang="en-US" sz="14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371263" y="1304437"/>
            <a:ext cx="361818" cy="5993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28600" y="2406239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Blade Center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035351" y="3962386"/>
            <a:ext cx="1697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Reagents/Samples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5340622" y="4419705"/>
            <a:ext cx="1473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SMRT Cell/ Tips</a:t>
            </a:r>
            <a:endParaRPr lang="en-US" sz="14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124560" y="2775571"/>
            <a:ext cx="457200" cy="7736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0"/>
          </p:cNvCxnSpPr>
          <p:nvPr/>
        </p:nvCxnSpPr>
        <p:spPr>
          <a:xfrm flipH="1" flipV="1">
            <a:off x="4495800" y="3549239"/>
            <a:ext cx="388502" cy="4131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0"/>
          </p:cNvCxnSpPr>
          <p:nvPr/>
        </p:nvCxnSpPr>
        <p:spPr>
          <a:xfrm flipH="1" flipV="1">
            <a:off x="5410203" y="3549239"/>
            <a:ext cx="666935" cy="8704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5" idx="0"/>
          </p:cNvCxnSpPr>
          <p:nvPr/>
        </p:nvCxnSpPr>
        <p:spPr>
          <a:xfrm flipH="1" flipV="1">
            <a:off x="3581400" y="4441672"/>
            <a:ext cx="990600" cy="16341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228925" y="6075799"/>
            <a:ext cx="686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Waste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8343478" y="3777839"/>
            <a:ext cx="6556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Water</a:t>
            </a:r>
            <a:endParaRPr lang="en-US" sz="1400" dirty="0"/>
          </a:p>
        </p:txBody>
      </p:sp>
      <p:cxnSp>
        <p:nvCxnSpPr>
          <p:cNvPr id="30" name="Straight Arrow Connector 29"/>
          <p:cNvCxnSpPr>
            <a:stCxn id="29" idx="0"/>
          </p:cNvCxnSpPr>
          <p:nvPr/>
        </p:nvCxnSpPr>
        <p:spPr>
          <a:xfrm flipH="1" flipV="1">
            <a:off x="7838663" y="2881061"/>
            <a:ext cx="832661" cy="8967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522" y="298831"/>
            <a:ext cx="4661478" cy="3167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8957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7" grpId="0"/>
      <p:bldP spid="8" grpId="0"/>
      <p:bldP spid="25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0083" name="Rectangle 5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Primary Analysis</a:t>
            </a:r>
            <a:endParaRPr lang="en-US" dirty="0"/>
          </a:p>
        </p:txBody>
      </p:sp>
      <p:pic>
        <p:nvPicPr>
          <p:cNvPr id="39" name="Picture 2" descr="http://www.pacificbiosciences.com/sites/default/files/assets/RS%20Touch%20Sequencing.pn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" y="853225"/>
            <a:ext cx="9144001" cy="515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" t="4520" r="839" b="1258"/>
          <a:stretch/>
        </p:blipFill>
        <p:spPr>
          <a:xfrm>
            <a:off x="22474" y="853225"/>
            <a:ext cx="9099051" cy="5867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799" y="300152"/>
            <a:ext cx="4648201" cy="3158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83237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Secondary Analysis</a:t>
            </a:r>
            <a:endParaRPr lang="en-US" dirty="0"/>
          </a:p>
        </p:txBody>
      </p:sp>
      <p:pic>
        <p:nvPicPr>
          <p:cNvPr id="6146" name="Picture 2" descr="http://www.pacificbiosciences.com/sites/default/files/assets/SMRT%20Portal%20Reports2.pn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9144000" cy="648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01978"/>
            <a:ext cx="4648200" cy="3156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14521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OURCE_IMAGE" val="C:\DOCUME~1\msingh\LOCALS~1\Temp\articulate\presenter\imgtemp\PBSoRrQA_files\slide0001_image001.jpg"/>
  <p:tag name="ARTICULATE_PUBLISH_MODE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OURCE_IMAGE" val="C:\DOCUME~1\msingh\LOCALS~1\Temp\articulate\presenter\imgtemp\KkDDxlfc_files\slide0001_image001.png"/>
  <p:tag name="ARTICULATE_PUBLISH_MODE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7033d113-5efa-46fb-814c-4e8cabe3b8f0"/>
  <p:tag name="ANNOTATION_COUNT" val="0"/>
  <p:tag name="AUDIO_IMPORT" val="C:\SMRT_02_Workflow Final - podcast\slide1.mp3"/>
  <p:tag name="AUDIO_ID" val="256"/>
  <p:tag name="ARTICULATE_SLIDE_PAUSE" val="1"/>
  <p:tag name="ARTICULATE_NAV_LEVEL" val="1"/>
  <p:tag name="ARTICULATE_SLIDE_PRESENTER" val="Primo Baybayan"/>
  <p:tag name="ARTICULATE_SLIDE_PRESENTER_GUID" val="1C2C52C99156"/>
  <p:tag name="ARTICULATE_PLAYLIST_ID" val="-1"/>
  <p:tag name="ARTICULATE_VIEW_MODE" val="0"/>
  <p:tag name="ARTICULATE_LOCK_SLIDE" val="0"/>
  <p:tag name="ELAPSEDTIME" val="14.078"/>
  <p:tag name="ARTICULATE_SLIDE_NAV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BULLET_5" val="8226"/>
  <p:tag name="BULLET_6" val="8226"/>
  <p:tag name="BULLET_7" val="8226"/>
  <p:tag name="BULLET_8" val="8226"/>
  <p:tag name="BULLET_9" val="8226"/>
  <p:tag name="BULLET_10" val="8226"/>
  <p:tag name="BULLET_11" val="8226"/>
  <p:tag name="BULLET_12" val="8226"/>
  <p:tag name="BULLET_13" val="8226"/>
  <p:tag name="BULLET_14" val="8226"/>
  <p:tag name="BULLET_15" val="8226"/>
  <p:tag name="BULLET_16" val="8226"/>
  <p:tag name="BULLET_17" val="8226"/>
  <p:tag name="BULLET_18" val="8226"/>
  <p:tag name="BULLET_19" val="8226"/>
  <p:tag name="BULLET_20" val="8226"/>
  <p:tag name="BULLET_21" val="8226"/>
  <p:tag name="BULLET_22" val="8226"/>
  <p:tag name="BULLET_23" val="8226"/>
  <p:tag name="BULLET_24" val="8226"/>
  <p:tag name="MARGIN_1" val="0"/>
  <p:tag name="MARGIN_2" val="36"/>
  <p:tag name="MARGIN_3" val="72"/>
  <p:tag name="MARGIN_4" val="108"/>
  <p:tag name="MARGIN_5" val="144"/>
  <p:tag name="FONT_SIZE" val="1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2b4d067b-b63d-4191-84fe-8d4e51d238a5"/>
  <p:tag name="AUDIO_IMPORT" val="C:\SMRT_02_Workflow Final - podcast\slide5.mp3"/>
  <p:tag name="AUDIO_ID" val="359"/>
  <p:tag name="ARTICULATE_SLIDE_PAUSE" val="1"/>
  <p:tag name="ARTICULATE_NAV_LEVEL" val="1"/>
  <p:tag name="ARTICULATE_SLIDE_PRESENTER" val="Primo Baybayan"/>
  <p:tag name="ARTICULATE_SLIDE_PRESENTER_GUID" val="1C2C52C99156"/>
  <p:tag name="ARTICULATE_PLAYLIST_ID" val="-1"/>
  <p:tag name="ARTICULATE_VIEW_MODE" val="0"/>
  <p:tag name="ARTICULATE_LOCK_SLIDE" val="0"/>
  <p:tag name="ELAPSEDTIME" val="41.583"/>
  <p:tag name="ARTICULATE_SLIDE_NAV" val="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msingh\LOCALS~1\Temp\articulate\presenter\imgtemp\Kg9Vv9AY_files\slide0001_image001.pn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3" val="8226"/>
  <p:tag name="BULLET_1" val="8226"/>
  <p:tag name="BULLET_2" val="8226"/>
  <p:tag name="MARGIN_1" val="0"/>
  <p:tag name="MARGIN_2" val="36"/>
  <p:tag name="MARGIN_3" val="72"/>
  <p:tag name="MARGIN_4" val="108"/>
  <p:tag name="MARGIN_5" val="144"/>
  <p:tag name="FONT_SIZE" val="1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6" val="8226"/>
  <p:tag name="BULLET_7" val="8226"/>
  <p:tag name="BULLET_8" val="8226"/>
  <p:tag name="BULLET_9" val="8226"/>
  <p:tag name="BULLET_10" val="8226"/>
  <p:tag name="BULLET_1" val="8226"/>
  <p:tag name="BULLET_2" val="8226"/>
  <p:tag name="BULLET_3" val="8226"/>
  <p:tag name="BULLET_4" val="8226"/>
  <p:tag name="BULLET_5" val="8226"/>
  <p:tag name="MARGIN_1" val="0"/>
  <p:tag name="MARGIN_2" val="36"/>
  <p:tag name="MARGIN_3" val="72"/>
  <p:tag name="MARGIN_4" val="108"/>
  <p:tag name="MARGIN_5" val="144"/>
  <p:tag name="FONT_SIZE" val="1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39944f51-39e3-4b45-b2dc-821a1ab1b6bc"/>
  <p:tag name="ARTICULATE_TITLE_TAG" val="Run Design"/>
  <p:tag name="AUDIO_IMPORT" val="C:\SMRT_02_Workflow Final - podcast\slide7.mp3"/>
  <p:tag name="AUDIO_ID" val="353"/>
  <p:tag name="ARTICULATE_SLIDE_PAUSE" val="1"/>
  <p:tag name="ARTICULATE_NAV_LEVEL" val="1"/>
  <p:tag name="ARTICULATE_SLIDE_PRESENTER" val="Primo Baybayan"/>
  <p:tag name="ARTICULATE_SLIDE_PRESENTER_GUID" val="1C2C52C99156"/>
  <p:tag name="ARTICULATE_PLAYLIST_ID" val="-1"/>
  <p:tag name="ARTICULATE_VIEW_MODE" val="0"/>
  <p:tag name="ARTICULATE_LOCK_SLIDE" val="0"/>
  <p:tag name="ELAPSEDTIME" val="14.39"/>
  <p:tag name="ARTICULATE_SLIDE_NAV" val="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msingh\LOCALS~1\Temp\articulate\presenter\imgtemp\j0xSt0u9_files\slide0001_image001.png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MARGIN_1" val="0"/>
  <p:tag name="MARGIN_2" val="36"/>
  <p:tag name="MARGIN_3" val="72"/>
  <p:tag name="MARGIN_4" val="108"/>
  <p:tag name="MARGIN_5" val="144"/>
  <p:tag name="FONT_SIZE" val="1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852edc07-2c35-4651-96b9-210fc8d7e52a"/>
  <p:tag name="AUDIO_IMPORT" val="C:\SMRT_02_Workflow Final - podcast\slide8.mp3"/>
  <p:tag name="AUDIO_ID" val="354"/>
  <p:tag name="ARTICULATE_SLIDE_PAUSE" val="1"/>
  <p:tag name="ARTICULATE_NAV_LEVEL" val="2"/>
  <p:tag name="ARTICULATE_SLIDE_PRESENTER" val="Primo Baybayan"/>
  <p:tag name="ARTICULATE_SLIDE_PRESENTER_GUID" val="1C2C52C99156"/>
  <p:tag name="ARTICULATE_PLAYLIST_ID" val="-1"/>
  <p:tag name="ARTICULATE_VIEW_MODE" val="0"/>
  <p:tag name="ARTICULATE_LOCK_SLIDE" val="0"/>
  <p:tag name="ELAPSEDTIME" val="55.614"/>
  <p:tag name="ARTICULATE_SLIDE_NAV" val="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msingh\LOCALS~1\Temp\articulate\presenter\imgtemp\StWnfRdT_files\slide0001_image001.pn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8" val="8226"/>
  <p:tag name="BULLET_9" val="8226"/>
  <p:tag name="BULLET_10" val="8226"/>
  <p:tag name="BULLET_1" val="8226"/>
  <p:tag name="BULLET_2" val="8226"/>
  <p:tag name="BULLET_3" val="8226"/>
  <p:tag name="BULLET_4" val="8226"/>
  <p:tag name="BULLET_5" val="8226"/>
  <p:tag name="BULLET_6" val="8226"/>
  <p:tag name="BULLET_7" val="8226"/>
  <p:tag name="MARGIN_1" val="0"/>
  <p:tag name="MARGIN_2" val="36"/>
  <p:tag name="MARGIN_3" val="72"/>
  <p:tag name="MARGIN_4" val="108"/>
  <p:tag name="MARGIN_5" val="144"/>
  <p:tag name="FONT_SIZE" val="1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5a9c4df2-a1b1-4988-bbfa-4ba801940b91"/>
  <p:tag name="AUDIO_IMPORT" val="C:\SMRT_02_Workflow Final - podcast\slide9.mp3"/>
  <p:tag name="AUDIO_ID" val="360"/>
  <p:tag name="ARTICULATE_TITLE_TAG" val="Polymerase Binding"/>
  <p:tag name="ARTICULATE_SLIDE_PAUSE" val="1"/>
  <p:tag name="ARTICULATE_NAV_LEVEL" val="1"/>
  <p:tag name="ARTICULATE_SLIDE_PRESENTER" val="Primo Baybayan"/>
  <p:tag name="ARTICULATE_SLIDE_PRESENTER_GUID" val="1C2C52C99156"/>
  <p:tag name="ARTICULATE_PLAYLIST_ID" val="-1"/>
  <p:tag name="ARTICULATE_VIEW_MODE" val="0"/>
  <p:tag name="ARTICULATE_LOCK_SLIDE" val="0"/>
  <p:tag name="ELAPSEDTIME" val="22.229"/>
  <p:tag name="ARTICULATE_SLIDE_NAV" val="9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msingh\LOCALS~1\Temp\articulate\presenter\imgtemp\Zn3OIKdS_files\slide0001_image001.pn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903bdaef-8deb-499f-a5e2-561deb1d620b"/>
  <p:tag name="ARTICULATE_TITLE_TAG" val="Sequencing Workflow"/>
  <p:tag name="AUDIO_IMPORT" val="C:\SMRT_02_Workflow Final - podcast\slide4.mp3"/>
  <p:tag name="AUDIO_ID" val="373"/>
  <p:tag name="ARTICULATE_SLIDE_PAUSE" val="1"/>
  <p:tag name="ARTICULATE_NAV_LEVEL" val="2"/>
  <p:tag name="ARTICULATE_SLIDE_PRESENTER" val="Primo Baybayan"/>
  <p:tag name="ARTICULATE_SLIDE_PRESENTER_GUID" val="1C2C52C99156"/>
  <p:tag name="ARTICULATE_PLAYLIST_ID" val="-1"/>
  <p:tag name="ARTICULATE_VIEW_MODE" val="0"/>
  <p:tag name="ARTICULATE_LOCK_SLIDE" val="0"/>
  <p:tag name="TIMELINE" val="6.62/12.68/20.03/26.28/39.43/49.92/59.22"/>
  <p:tag name="ELAPSEDTIME" val="70.5"/>
  <p:tag name="ARTICULATE_SLIDE_NAV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msingh\LOCALS~1\Temp\articulate\presenter\imgtemp\wPGOXSm0_files\slide0001_image001.png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msingh\LOCALS~1\Temp\articulate\presenter\imgtemp\VUAljRgJ_files\slide0001_image001.png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MARGIN_1" val="0"/>
  <p:tag name="MARGIN_2" val="36"/>
  <p:tag name="MARGIN_3" val="72"/>
  <p:tag name="MARGIN_4" val="108"/>
  <p:tag name="MARGIN_5" val="144"/>
  <p:tag name="FONT_SIZE" val="1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1368559e-4ffb-4ce9-b3a6-8ffcbf259e2e"/>
  <p:tag name="AUDIO_ID" val="261"/>
  <p:tag name="ELAPSEDTIME" val="74.994"/>
  <p:tag name="ARTICULATE_SLIDE_PAUSE" val="1"/>
  <p:tag name="ARTICULATE_NAV_LEVEL" val="2"/>
  <p:tag name="ARTICULATE_SLIDE_PRESENTER" val="Dana Underwood"/>
  <p:tag name="ARTICULATE_SLIDE_PRESENTER_GUID" val="DE9D1D7F46D2"/>
  <p:tag name="ARTICULATE_PLAYLIST_ID" val="-1"/>
  <p:tag name="ARTICULATE_VIEW_MODE" val="0"/>
  <p:tag name="ARTICULATE_LOCK_SLIDE" val="0"/>
  <p:tag name="TIMELINE" val="19.94/41.66/48.03/57.98/60.66/67.78"/>
  <p:tag name="ARTICULATE_SLIDE_NAV" val="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msingh\LOCALS~1\Temp\articulate\presenter\imgtemp\lBMQf2L3_files\slide0001_image001.png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BULLET_5" val="8226"/>
  <p:tag name="BULLET_6" val="8226"/>
  <p:tag name="BULLET_7" val="8226"/>
  <p:tag name="BULLET_8" val="8226"/>
  <p:tag name="BULLET_9" val="8226"/>
  <p:tag name="BULLET_10" val="8226"/>
  <p:tag name="BULLET_11" val="8226"/>
  <p:tag name="BULLET_12" val="8226"/>
  <p:tag name="MARGIN_1" val="-2.147484E+09"/>
  <p:tag name="MARGIN_2" val="36"/>
  <p:tag name="MARGIN_3" val="72"/>
  <p:tag name="MARGIN_4" val="108"/>
  <p:tag name="MARGIN_5" val="144"/>
  <p:tag name="FONT_SIZE" val="1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bc45f9b7-e177-4eaf-a818-9342ae3dd4e3"/>
  <p:tag name="ARTICULATE_TITLE_TAG" val="Primary Analysis"/>
  <p:tag name="AUDIO_IMPORT" val="C:\SMRT_02_Workflow Final - podcast\slide15.mp3"/>
  <p:tag name="AUDIO_ID" val="368"/>
  <p:tag name="ARTICULATE_SLIDE_PAUSE" val="1"/>
  <p:tag name="ARTICULATE_NAV_LEVEL" val="1"/>
  <p:tag name="ARTICULATE_SLIDE_PRESENTER" val="Primo Baybayan"/>
  <p:tag name="ARTICULATE_SLIDE_PRESENTER_GUID" val="1C2C52C99156"/>
  <p:tag name="ARTICULATE_PLAYLIST_ID" val="-1"/>
  <p:tag name="ARTICULATE_VIEW_MODE" val="0"/>
  <p:tag name="ARTICULATE_LOCK_SLIDE" val="0"/>
  <p:tag name="TIMELINE" val="9.32/21.10"/>
  <p:tag name="ELAPSEDTIME" val="38.552"/>
  <p:tag name="ARTICULATE_SLIDE_NAV" val="1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msingh\LOCALS~1\Temp\articulate\presenter\imgtemp\vt0bHInc_files\slide0001_image001.png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msingh\LOCALS~1\Temp\articulate\presenter\imgtemp\GxfAx4yU_files\slide0001_image001.png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MARGIN_1" val="0"/>
  <p:tag name="MARGIN_2" val="36"/>
  <p:tag name="MARGIN_3" val="72"/>
  <p:tag name="MARGIN_4" val="108"/>
  <p:tag name="MARGIN_5" val="144"/>
  <p:tag name="FONT_SIZE" val="1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f8ab4ba3-d192-4fe8-8dd5-f3277c2587da"/>
  <p:tag name="ARTICULATE_TITLE_TAG" val="Secondary Analysis"/>
  <p:tag name="AUDIO_IMPORT" val="C:\SMRT_02_Workflow Final - podcast\slide16.mp3"/>
  <p:tag name="AUDIO_ID" val="363"/>
  <p:tag name="ARTICULATE_SLIDE_PAUSE" val="1"/>
  <p:tag name="ARTICULATE_NAV_LEVEL" val="1"/>
  <p:tag name="ARTICULATE_SLIDE_PRESENTER" val="Primo Baybayan"/>
  <p:tag name="ARTICULATE_SLIDE_PRESENTER_GUID" val="1C2C52C99156"/>
  <p:tag name="ARTICULATE_PLAYLIST_ID" val="-1"/>
  <p:tag name="ARTICULATE_VIEW_MODE" val="0"/>
  <p:tag name="ARTICULATE_LOCK_SLIDE" val="0"/>
  <p:tag name="ELAPSEDTIME" val="37.276"/>
  <p:tag name="ARTICULATE_SLIDE_NAV" val="16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msingh\LOCALS~1\Temp\articulate\presenter\imgtemp\HQDATblU_files\slide0001_image001.png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msingh\LOCALS~1\Temp\articulate\presenter\imgtemp\NQqr7vOJ_files\slide0001_image001.png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BULLET_5" val="8226"/>
  <p:tag name="BULLET_6" val="8226"/>
  <p:tag name="BULLET_7" val="8226"/>
  <p:tag name="BULLET_8" val="8226"/>
  <p:tag name="BULLET_9" val="8226"/>
  <p:tag name="BULLET_10" val="8226"/>
  <p:tag name="MARGIN_1" val="0"/>
  <p:tag name="MARGIN_2" val="36"/>
  <p:tag name="MARGIN_3" val="72"/>
  <p:tag name="MARGIN_4" val="108"/>
  <p:tag name="MARGIN_5" val="144"/>
  <p:tag name="FONT_SIZE" val="1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34d97480-8ef6-4784-94fc-cd9453fdb490"/>
  <p:tag name="ARTICULATE_TITLE_TAG" val="View Reports - SMRT View"/>
  <p:tag name="AUDIO_IMPORT" val="C:\SMRT_02_Workflow Final - podcast\slide17.mp3"/>
  <p:tag name="AUDIO_ID" val="364"/>
  <p:tag name="ARTICULATE_SLIDE_PAUSE" val="1"/>
  <p:tag name="ARTICULATE_NAV_LEVEL" val="2"/>
  <p:tag name="ARTICULATE_SLIDE_PRESENTER" val="Primo Baybayan"/>
  <p:tag name="ARTICULATE_SLIDE_PRESENTER_GUID" val="1C2C52C99156"/>
  <p:tag name="ARTICULATE_PLAYLIST_ID" val="-1"/>
  <p:tag name="ARTICULATE_VIEW_MODE" val="0"/>
  <p:tag name="ARTICULATE_LOCK_SLIDE" val="0"/>
  <p:tag name="ELAPSEDTIME" val="19.614"/>
  <p:tag name="ARTICULATE_SLIDE_NAV" val="17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msingh\LOCALS~1\Temp\articulate\presenter\imgtemp\hy9eEea6_files\slide0001_image001.jpg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msingh\LOCALS~1\Temp\articulate\presenter\imgtemp\PHTMRSQM_files\slide0001_image001.png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MARGIN_1" val="0"/>
  <p:tag name="MARGIN_2" val="36"/>
  <p:tag name="MARGIN_3" val="72"/>
  <p:tag name="MARGIN_4" val="108"/>
  <p:tag name="MARGIN_5" val="144"/>
  <p:tag name="FONT_SIZE" val="1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OURCE_IMAGE" val="C:\DOCUME~1\msingh\LOCALS~1\Temp\articulate\presenter\imgtemp\Jf1b94IV_files\slide0001_image001.png"/>
  <p:tag name="ARTICULATE_PUBLISH_MODE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heme/theme1.xml><?xml version="1.0" encoding="utf-8"?>
<a:theme xmlns:a="http://schemas.openxmlformats.org/drawingml/2006/main" name="PacBio">
  <a:themeElements>
    <a:clrScheme name="PacBio">
      <a:dk1>
        <a:srgbClr val="333333"/>
      </a:dk1>
      <a:lt1>
        <a:sysClr val="window" lastClr="FFFFFF"/>
      </a:lt1>
      <a:dk2>
        <a:srgbClr val="4E4F53"/>
      </a:dk2>
      <a:lt2>
        <a:srgbClr val="D8D6D3"/>
      </a:lt2>
      <a:accent1>
        <a:srgbClr val="35649C"/>
      </a:accent1>
      <a:accent2>
        <a:srgbClr val="8EBAC8"/>
      </a:accent2>
      <a:accent3>
        <a:srgbClr val="F2AF32"/>
      </a:accent3>
      <a:accent4>
        <a:srgbClr val="264868"/>
      </a:accent4>
      <a:accent5>
        <a:srgbClr val="7499BC"/>
      </a:accent5>
      <a:accent6>
        <a:srgbClr val="B50938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C6391245AE754E9B8F612491A60B31" ma:contentTypeVersion="0" ma:contentTypeDescription="Create a new document." ma:contentTypeScope="" ma:versionID="7274ac7157a9e511d530188b086f9cb6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5521327-0293-4184-9B83-FD1027456F6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2A982DC1-66B7-4CE4-B694-4A1278C6114E}">
  <ds:schemaRefs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20919299-2C9F-4CBA-9D78-36E456384F3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446</TotalTime>
  <Words>1040</Words>
  <Application>Microsoft Macintosh PowerPoint</Application>
  <PresentationFormat>Diavoorstelling (4:3)</PresentationFormat>
  <Paragraphs>98</Paragraphs>
  <Slides>11</Slides>
  <Notes>11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2" baseType="lpstr">
      <vt:lpstr>PacBio</vt:lpstr>
      <vt:lpstr>PacBio RS Workflow</vt:lpstr>
      <vt:lpstr>Sequencing Workflow</vt:lpstr>
      <vt:lpstr>Template Preparation</vt:lpstr>
      <vt:lpstr>Run Design</vt:lpstr>
      <vt:lpstr>Designing a Run</vt:lpstr>
      <vt:lpstr>Polymerase Binding</vt:lpstr>
      <vt:lpstr>Instrument Run</vt:lpstr>
      <vt:lpstr>Primary Analysis</vt:lpstr>
      <vt:lpstr>Secondary Analysis</vt:lpstr>
      <vt:lpstr>View Reports: SMRT View</vt:lpstr>
      <vt:lpstr>eLearning Module on SMRT Technology on PacBio Portal</vt:lpstr>
    </vt:vector>
  </TitlesOfParts>
  <Company>Pacific Biosciences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Kristin</dc:creator>
  <cp:lastModifiedBy>Barbara Gravendeel</cp:lastModifiedBy>
  <cp:revision>38</cp:revision>
  <dcterms:created xsi:type="dcterms:W3CDTF">2011-02-24T20:20:12Z</dcterms:created>
  <dcterms:modified xsi:type="dcterms:W3CDTF">2014-09-19T09:01:05Z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4BAFDAAA-BB21-41CE-85E9-D8246DD6D84C</vt:lpwstr>
  </property>
  <property fmtid="{D5CDD505-2E9C-101B-9397-08002B2CF9AE}" pid="3" name="ArticulatePath">
    <vt:lpwstr>02 Workflow</vt:lpwstr>
  </property>
  <property fmtid="{D5CDD505-2E9C-101B-9397-08002B2CF9AE}" pid="4" name="ContentTypeId">
    <vt:lpwstr>0x0101008BC6391245AE754E9B8F612491A60B31</vt:lpwstr>
  </property>
</Properties>
</file>